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0" r:id="rId5"/>
    <p:sldMasterId id="2147483706" r:id="rId6"/>
    <p:sldMasterId id="2147483675" r:id="rId7"/>
    <p:sldMasterId id="2147483663" r:id="rId8"/>
  </p:sldMasterIdLst>
  <p:notesMasterIdLst>
    <p:notesMasterId r:id="rId56"/>
  </p:notesMasterIdLst>
  <p:handoutMasterIdLst>
    <p:handoutMasterId r:id="rId57"/>
  </p:handoutMasterIdLst>
  <p:sldIdLst>
    <p:sldId id="381" r:id="rId9"/>
    <p:sldId id="385" r:id="rId10"/>
    <p:sldId id="386" r:id="rId11"/>
    <p:sldId id="387" r:id="rId12"/>
    <p:sldId id="390" r:id="rId13"/>
    <p:sldId id="392" r:id="rId14"/>
    <p:sldId id="393" r:id="rId15"/>
    <p:sldId id="394" r:id="rId16"/>
    <p:sldId id="396" r:id="rId17"/>
    <p:sldId id="497" r:id="rId18"/>
    <p:sldId id="513" r:id="rId19"/>
    <p:sldId id="514" r:id="rId20"/>
    <p:sldId id="515" r:id="rId21"/>
    <p:sldId id="503" r:id="rId22"/>
    <p:sldId id="504" r:id="rId23"/>
    <p:sldId id="500" r:id="rId24"/>
    <p:sldId id="509" r:id="rId25"/>
    <p:sldId id="510" r:id="rId26"/>
    <p:sldId id="508" r:id="rId27"/>
    <p:sldId id="505" r:id="rId28"/>
    <p:sldId id="506" r:id="rId29"/>
    <p:sldId id="507" r:id="rId30"/>
    <p:sldId id="517" r:id="rId31"/>
    <p:sldId id="516" r:id="rId32"/>
    <p:sldId id="518" r:id="rId33"/>
    <p:sldId id="491" r:id="rId34"/>
    <p:sldId id="398" r:id="rId35"/>
    <p:sldId id="496" r:id="rId36"/>
    <p:sldId id="492" r:id="rId37"/>
    <p:sldId id="588" r:id="rId38"/>
    <p:sldId id="493" r:id="rId39"/>
    <p:sldId id="494" r:id="rId40"/>
    <p:sldId id="490" r:id="rId41"/>
    <p:sldId id="587" r:id="rId42"/>
    <p:sldId id="470" r:id="rId43"/>
    <p:sldId id="495" r:id="rId44"/>
    <p:sldId id="469" r:id="rId45"/>
    <p:sldId id="468" r:id="rId46"/>
    <p:sldId id="471" r:id="rId47"/>
    <p:sldId id="472" r:id="rId48"/>
    <p:sldId id="474" r:id="rId49"/>
    <p:sldId id="473" r:id="rId50"/>
    <p:sldId id="475" r:id="rId51"/>
    <p:sldId id="482" r:id="rId52"/>
    <p:sldId id="483" r:id="rId53"/>
    <p:sldId id="484" r:id="rId54"/>
    <p:sldId id="488" r:id="rId55"/>
  </p:sldIdLst>
  <p:sldSz cx="12188825" cy="6858000"/>
  <p:notesSz cx="6858000" cy="9144000"/>
  <p:custDataLst>
    <p:tags r:id="rId58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15" autoAdjust="0"/>
    <p:restoredTop sz="88235" autoAdjust="0"/>
  </p:normalViewPr>
  <p:slideViewPr>
    <p:cSldViewPr showGuides="1">
      <p:cViewPr varScale="1">
        <p:scale>
          <a:sx n="62" d="100"/>
          <a:sy n="62" d="100"/>
        </p:scale>
        <p:origin x="72" y="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276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2025/2/17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498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90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55" y="315914"/>
            <a:ext cx="7774608" cy="592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4255" y="1219673"/>
            <a:ext cx="10940317" cy="5000625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E715D26E-08BF-4DE2-869C-895AF7546EB5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 flipV="1">
            <a:off x="0" y="1144813"/>
            <a:ext cx="5256584" cy="74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24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 flipV="1">
            <a:off x="117748" y="1511072"/>
            <a:ext cx="59046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0024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94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74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2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126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4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2621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530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644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720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38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55" y="315914"/>
            <a:ext cx="7774608" cy="592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4255" y="1219673"/>
            <a:ext cx="10940317" cy="5000625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E715D26E-08BF-4DE2-869C-895AF7546EB5}" type="slidenum">
              <a:rPr lang="en-US" altLang="zh-CN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/>
          <a:p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/>
          <a:lstStyle>
            <a:lvl1pPr marL="0" indent="0">
              <a:buFontTx/>
              <a:buNone/>
              <a:defRPr/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1507778"/>
            <a:ext cx="465425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31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024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58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33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0452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42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150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53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9310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160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8975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6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55" y="315914"/>
            <a:ext cx="7774608" cy="592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4255" y="1219673"/>
            <a:ext cx="10940317" cy="5000625"/>
          </a:xfrm>
        </p:spPr>
        <p:txBody>
          <a:bodyPr/>
          <a:lstStyle/>
          <a:p>
            <a:r>
              <a:rPr lang="zh-CN" altLang="en-US" dirty="0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E715D26E-08BF-4DE2-869C-895AF7546EB5}" type="slidenum">
              <a:rPr lang="en-US" altLang="zh-CN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4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图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 hasCustomPrompt="1"/>
          </p:nvPr>
        </p:nvSpPr>
        <p:spPr>
          <a:xfrm>
            <a:off x="1125860" y="1988840"/>
            <a:ext cx="9134391" cy="4114801"/>
          </a:xfrm>
        </p:spPr>
        <p:txBody>
          <a:bodyPr rtlCol="0">
            <a:normAutofit/>
          </a:bodyPr>
          <a:lstStyle>
            <a:lvl1pPr marL="223838" indent="-223838"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800" b="1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SzPct val="115000"/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defRPr sz="2000">
                <a:solidFill>
                  <a:schemeClr val="bg1"/>
                </a:solidFill>
              </a:defRPr>
            </a:lvl3pPr>
          </a:lstStyle>
          <a:p>
            <a:r>
              <a:rPr lang="en-US" altLang="zh-CN" dirty="0"/>
              <a:t> 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 hasCustomPrompt="1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 marL="0" indent="0">
              <a:buNone/>
              <a:defRPr sz="3600" b="1" baseline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shui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1472101"/>
            <a:ext cx="515830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46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>
              <a:defRPr sz="3200" baseline="0">
                <a:latin typeface="+mj-lt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1597955"/>
            <a:ext cx="40781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707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>
              <a:defRPr sz="3200" baseline="0">
                <a:latin typeface="+mj-lt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1568816"/>
            <a:ext cx="5256584" cy="74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071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flipV="1">
            <a:off x="0" y="1516247"/>
            <a:ext cx="55903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>
              <a:defRPr sz="3200" baseline="0">
                <a:latin typeface="+mj-lt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3747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6115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750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4447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4252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659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41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6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图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 hasCustomPrompt="1"/>
          </p:nvPr>
        </p:nvSpPr>
        <p:spPr>
          <a:xfrm>
            <a:off x="1125860" y="1988840"/>
            <a:ext cx="9134391" cy="4114801"/>
          </a:xfrm>
        </p:spPr>
        <p:txBody>
          <a:bodyPr rtlCol="0">
            <a:normAutofit/>
          </a:bodyPr>
          <a:lstStyle>
            <a:lvl1pPr marL="223838" indent="-223838"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800" b="1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SzPct val="115000"/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defRPr sz="2000">
                <a:solidFill>
                  <a:schemeClr val="bg1"/>
                </a:solidFill>
              </a:defRPr>
            </a:lvl3pPr>
          </a:lstStyle>
          <a:p>
            <a:r>
              <a:rPr lang="en-US" altLang="zh-CN" dirty="0"/>
              <a:t> 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1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</a:p>
          <a:p>
            <a:pPr lvl="2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8" name="标题 12"/>
          <p:cNvSpPr>
            <a:spLocks noGrp="1"/>
          </p:cNvSpPr>
          <p:nvPr>
            <p:ph type="title" hasCustomPrompt="1"/>
          </p:nvPr>
        </p:nvSpPr>
        <p:spPr>
          <a:xfrm>
            <a:off x="837828" y="100502"/>
            <a:ext cx="9144001" cy="1371600"/>
          </a:xfrm>
        </p:spPr>
        <p:txBody>
          <a:bodyPr rtlCol="0">
            <a:normAutofit/>
          </a:bodyPr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shui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V="1">
            <a:off x="0" y="1472101"/>
            <a:ext cx="515830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99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991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1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745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5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2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645255" y="6288088"/>
            <a:ext cx="1919317" cy="1968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52913906-A3B5-4682-9A39-DA47335F4EB1}" type="slidenum">
              <a:rPr lang="en-US" altLang="zh-CN"/>
              <a:pPr/>
              <a:t>‹#›</a:t>
            </a:fld>
            <a:endParaRPr lang="en-US"/>
          </a:p>
        </p:txBody>
      </p:sp>
      <p:sp>
        <p:nvSpPr>
          <p:cNvPr id="5" name="标题 12"/>
          <p:cNvSpPr txBox="1">
            <a:spLocks/>
          </p:cNvSpPr>
          <p:nvPr userDrawn="1"/>
        </p:nvSpPr>
        <p:spPr>
          <a:xfrm>
            <a:off x="693812" y="145435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内容占位符 13"/>
          <p:cNvSpPr>
            <a:spLocks noGrp="1"/>
          </p:cNvSpPr>
          <p:nvPr>
            <p:ph idx="11"/>
          </p:nvPr>
        </p:nvSpPr>
        <p:spPr>
          <a:xfrm>
            <a:off x="1522413" y="1904999"/>
            <a:ext cx="9134391" cy="4114801"/>
          </a:xfrm>
        </p:spPr>
        <p:txBody>
          <a:bodyPr rtlCol="0"/>
          <a:lstStyle/>
          <a:p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flipV="1">
            <a:off x="117748" y="1511072"/>
            <a:ext cx="59046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 rtlCol="0"/>
          <a:lstStyle/>
          <a:p>
            <a:pPr marL="571500" indent="-571500">
              <a:buFont typeface="Wingdings" panose="05000000000000000000" pitchFamily="2" charset="2"/>
              <a:buChar char="p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9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633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831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61" r:id="rId4"/>
    <p:sldLayoutId id="2147483723" r:id="rId5"/>
    <p:sldLayoutId id="214748372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7821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691" r:id="rId2"/>
    <p:sldLayoutId id="2147483697" r:id="rId3"/>
    <p:sldLayoutId id="2147483698" r:id="rId4"/>
    <p:sldLayoutId id="2147483700" r:id="rId5"/>
    <p:sldLayoutId id="2147483702" r:id="rId6"/>
    <p:sldLayoutId id="214748370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0792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2025/2/17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2801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722" r:id="rId13"/>
    <p:sldLayoutId id="2147483705" r:id="rId14"/>
    <p:sldLayoutId id="2147483688" r:id="rId15"/>
    <p:sldLayoutId id="214748368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8427-6367-4CF2-BD67-D14D0F542F40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A9269-BB8D-47BB-AF01-3735CEB0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8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yx411e7RG/" TargetMode="External"/><Relationship Id="rId2" Type="http://schemas.openxmlformats.org/officeDocument/2006/relationships/hyperlink" Target="https://malagis.com/geographic-spatial-information-revolution-vedio-summary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.thepaper.cn/baijiahao_11811348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lagis.com/" TargetMode="External"/><Relationship Id="rId3" Type="http://schemas.openxmlformats.org/officeDocument/2006/relationships/hyperlink" Target="https://www.163.com/dy/article/IOC0NSI705319UN7.html" TargetMode="External"/><Relationship Id="rId7" Type="http://schemas.openxmlformats.org/officeDocument/2006/relationships/hyperlink" Target="https://www.arcgis.net.cn/" TargetMode="External"/><Relationship Id="rId2" Type="http://schemas.openxmlformats.org/officeDocument/2006/relationships/hyperlink" Target="https://www.163.com/dy/articl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earch.bilibili.com/all?keyword=arcgis&amp;search_source=1" TargetMode="External"/><Relationship Id="rId5" Type="http://schemas.openxmlformats.org/officeDocument/2006/relationships/hyperlink" Target="https://www.zhihu.com/question/23155357?sort=created" TargetMode="External"/><Relationship Id="rId10" Type="http://schemas.openxmlformats.org/officeDocument/2006/relationships/hyperlink" Target="http://www.higis.cn/2685" TargetMode="External"/><Relationship Id="rId4" Type="http://schemas.openxmlformats.org/officeDocument/2006/relationships/hyperlink" Target="https://zhuanlan.zhihu.com/p/141776702" TargetMode="External"/><Relationship Id="rId9" Type="http://schemas.openxmlformats.org/officeDocument/2006/relationships/hyperlink" Target="http://www.gisempire.com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cloud.cn/" TargetMode="External"/><Relationship Id="rId2" Type="http://schemas.openxmlformats.org/officeDocument/2006/relationships/hyperlink" Target="https://www.openstreetmap.org/#map=6/34.742/103.623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webmap.cn/main.do?method=index" TargetMode="External"/><Relationship Id="rId4" Type="http://schemas.openxmlformats.org/officeDocument/2006/relationships/hyperlink" Target="http://www.rscloudmar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esa.int/" TargetMode="External"/><Relationship Id="rId7" Type="http://schemas.openxmlformats.org/officeDocument/2006/relationships/hyperlink" Target="https://mp.weixin.qq.com/s?__biz=MzA4NTAwMTY1NA==&amp;mid=2247586769&amp;idx=1&amp;sn=274344aff6a5c9c5dd08acd7926b1911&amp;chksm=9fdd4708a8aace1e5921c07601ca9843bfbeb4460fdfa0f769c4894dcc4f8da163ac8e90c901&amp;mpshare=1&amp;scene=23&amp;srcid=0529KOSuVIVxm4qbOCB7cz4B&amp;sharer_shareinfo=502ffdab92641efc7f741a80e2d0621c&amp;sharer_shareinfo_first=502ffdab92641efc7f741a80e2d0621c#rd" TargetMode="External"/><Relationship Id="rId2" Type="http://schemas.openxmlformats.org/officeDocument/2006/relationships/hyperlink" Target="http://glovis.usgs.gov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dsac.cn/" TargetMode="External"/><Relationship Id="rId5" Type="http://schemas.openxmlformats.org/officeDocument/2006/relationships/hyperlink" Target="http://218.247.138.119:7777/DSSPlatform/index.html" TargetMode="External"/><Relationship Id="rId4" Type="http://schemas.openxmlformats.org/officeDocument/2006/relationships/hyperlink" Target="http://satellite.nsmc.org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38028" y="980728"/>
            <a:ext cx="8229600" cy="2895600"/>
          </a:xfrm>
        </p:spPr>
        <p:txBody>
          <a:bodyPr/>
          <a:lstStyle/>
          <a:p>
            <a:r>
              <a:rPr lang="en-US" altLang="zh-CN" dirty="0"/>
              <a:t>ArcGIS</a:t>
            </a:r>
            <a:r>
              <a:rPr lang="zh-CN" altLang="en-US" dirty="0"/>
              <a:t>应用</a:t>
            </a:r>
            <a:endParaRPr 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82044" y="4653136"/>
            <a:ext cx="8229600" cy="1219200"/>
          </a:xfrm>
        </p:spPr>
        <p:txBody>
          <a:bodyPr/>
          <a:lstStyle/>
          <a:p>
            <a:r>
              <a:rPr lang="zh-CN" altLang="en-US" b="1" dirty="0">
                <a:solidFill>
                  <a:srgbClr val="00B0F0"/>
                </a:solidFill>
              </a:rPr>
              <a:t>主讲人： 陈芬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00B0F0"/>
                </a:solidFill>
              </a:rPr>
              <a:t>福建师范大学地理科学学院</a:t>
            </a:r>
            <a:endParaRPr lang="zh-CN" altLang="zh-C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43C64-5442-7894-DB08-26DBE719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1330EE-C482-B345-1756-3C269E601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37" y="492392"/>
            <a:ext cx="3974488" cy="39744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D9272-02F7-8B3F-5B32-7594FDEAB327}"/>
              </a:ext>
            </a:extLst>
          </p:cNvPr>
          <p:cNvSpPr/>
          <p:nvPr/>
        </p:nvSpPr>
        <p:spPr>
          <a:xfrm>
            <a:off x="8182644" y="4178848"/>
            <a:ext cx="165618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7C13A2-6235-1336-4C79-B3E1E604C0D0}"/>
              </a:ext>
            </a:extLst>
          </p:cNvPr>
          <p:cNvSpPr txBox="1"/>
          <p:nvPr/>
        </p:nvSpPr>
        <p:spPr>
          <a:xfrm>
            <a:off x="2349997" y="342900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第一章  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简介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2D3F73-A034-BCF6-2D07-F9032CC58159}"/>
              </a:ext>
            </a:extLst>
          </p:cNvPr>
          <p:cNvSpPr/>
          <p:nvPr/>
        </p:nvSpPr>
        <p:spPr>
          <a:xfrm>
            <a:off x="0" y="6453336"/>
            <a:ext cx="12188825" cy="404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06C9C6-99DC-A401-2CDA-53D8994025CE}"/>
              </a:ext>
            </a:extLst>
          </p:cNvPr>
          <p:cNvSpPr/>
          <p:nvPr/>
        </p:nvSpPr>
        <p:spPr>
          <a:xfrm flipV="1">
            <a:off x="9535" y="1097355"/>
            <a:ext cx="3070076" cy="144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76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C4640-375B-A6B5-42BC-B44C9345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1B82B93-7364-41CA-81CB-FB67818138D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25860" y="1904150"/>
            <a:ext cx="7632848" cy="3901114"/>
          </a:xfrm>
        </p:spPr>
        <p:txBody>
          <a:bodyPr rtlCol="0"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zh-CN" sz="4500" dirty="0"/>
              <a:t>GIS</a:t>
            </a:r>
            <a:r>
              <a:rPr lang="zh-CN" altLang="en-US" sz="4500" dirty="0"/>
              <a:t>概念</a:t>
            </a:r>
            <a:endParaRPr lang="en-US" altLang="zh-CN" sz="4500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lang="en-US" altLang="zh-CN" sz="4500" b="1" dirty="0"/>
              <a:t>GIS</a:t>
            </a:r>
            <a:r>
              <a:rPr lang="zh-CN" altLang="en-US" sz="4500" b="1" dirty="0"/>
              <a:t>功能</a:t>
            </a:r>
            <a:endParaRPr lang="en-US" altLang="zh-CN" sz="4500" b="1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lang="en-US" altLang="zh-CN" sz="4500" b="1" dirty="0"/>
              <a:t>GIS</a:t>
            </a:r>
            <a:r>
              <a:rPr lang="zh-CN" altLang="en-US" sz="4500" b="1" dirty="0"/>
              <a:t>应用</a:t>
            </a:r>
            <a:endParaRPr lang="en-US" altLang="zh-CN" sz="4500" b="1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lang="en-US" altLang="zh-CN" sz="4500" b="1" dirty="0"/>
              <a:t>GIS</a:t>
            </a:r>
            <a:r>
              <a:rPr lang="zh-CN" altLang="en-US" sz="4500" b="1" dirty="0"/>
              <a:t>发展趋势</a:t>
            </a:r>
            <a:endParaRPr lang="en-US" altLang="zh-CN" sz="4500" b="1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/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EF5197CA-778D-CAEB-63C7-579C0560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主要内容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>
            <a:extLst>
              <a:ext uri="{FF2B5EF4-FFF2-40B4-BE49-F238E27FC236}">
                <a16:creationId xmlns:a16="http://schemas.microsoft.com/office/drawing/2014/main" id="{C259FD21-FD35-3005-49C0-BFE9E1ABBF5B}"/>
              </a:ext>
            </a:extLst>
          </p:cNvPr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sp>
        <p:nvSpPr>
          <p:cNvPr id="2" name="爆炸形 1 1">
            <a:extLst>
              <a:ext uri="{FF2B5EF4-FFF2-40B4-BE49-F238E27FC236}">
                <a16:creationId xmlns:a16="http://schemas.microsoft.com/office/drawing/2014/main" id="{85D88826-FFDB-45F7-0CB4-74D56EDCB6C9}"/>
              </a:ext>
            </a:extLst>
          </p:cNvPr>
          <p:cNvSpPr/>
          <p:nvPr/>
        </p:nvSpPr>
        <p:spPr>
          <a:xfrm>
            <a:off x="9550796" y="712629"/>
            <a:ext cx="1705507" cy="2018435"/>
          </a:xfrm>
          <a:prstGeom prst="irregularSeal1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8CF9D59-C542-A358-6D32-981133E26EC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地理信息系统（</a:t>
            </a:r>
            <a:r>
              <a:rPr lang="en-US" altLang="zh-CN" dirty="0"/>
              <a:t>Geographic Information System</a:t>
            </a:r>
            <a:r>
              <a:rPr lang="zh-CN" altLang="en-US" dirty="0"/>
              <a:t>，</a:t>
            </a:r>
            <a:r>
              <a:rPr lang="en-US" altLang="zh-CN" dirty="0"/>
              <a:t>GIS</a:t>
            </a:r>
            <a:r>
              <a:rPr lang="zh-CN" altLang="en-US" dirty="0"/>
              <a:t>） 是以地学原理为依托，在计算机软硬件的支持下，研究</a:t>
            </a:r>
            <a:r>
              <a:rPr lang="zh-CN" altLang="en-US" dirty="0">
                <a:solidFill>
                  <a:srgbClr val="FF0000"/>
                </a:solidFill>
              </a:rPr>
              <a:t>空间数据</a:t>
            </a:r>
            <a:r>
              <a:rPr lang="zh-CN" altLang="en-US" dirty="0"/>
              <a:t>的采集、存储、管理、分析、建模、显示和传播的相关理论方法与应用技术，以解决复杂的管理、规划和决策等问题。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跨越地球科学、空间科学和信息科学</a:t>
            </a:r>
            <a:r>
              <a:rPr lang="zh-CN" altLang="en-US" dirty="0"/>
              <a:t>的一门应用基础学科，又是一项工程应用技术。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E767B2F-BE7A-0763-5D57-876FDA31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1.GIS</a:t>
            </a:r>
            <a:r>
              <a:rPr lang="zh-CN" altLang="en-US" dirty="0">
                <a:solidFill>
                  <a:schemeClr val="bg1"/>
                </a:solidFill>
              </a:rPr>
              <a:t>概念</a:t>
            </a:r>
          </a:p>
        </p:txBody>
      </p:sp>
    </p:spTree>
    <p:extLst>
      <p:ext uri="{BB962C8B-B14F-4D97-AF65-F5344CB8AC3E}">
        <p14:creationId xmlns:p14="http://schemas.microsoft.com/office/powerpoint/2010/main" val="227885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8251-AA12-F8FC-429E-EF0492F1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24EA8F-F821-CF60-6179-2C563A82DE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数据采集与输入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数据编辑与更新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数据存储与管理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空间数据分析与处理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数据与图形地交互显示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应用模型与系统开发功能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F790C8-EDA7-EF46-73BA-12C393D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2.GIS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18402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FCDE-BC80-34D6-E1A9-99034520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1F991-8DFF-4967-A90E-6048A4DF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3.GIS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5E3AF-2AEE-BE6F-9F08-05932EFB86F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国土规划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应急管理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军事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水利工程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交通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教育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36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28A2-868A-2541-2902-FDB4CB05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A58DE-D67E-66F0-0BEB-3C8B409C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3.GIS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02786-8B6A-D5F0-AF0F-A35E967D72E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《地理空间革命》</a:t>
            </a:r>
            <a:r>
              <a:rPr lang="en-US" altLang="zh-C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https://malagis.com/geographic-spatial-information-revolution-vedio-summary.html</a:t>
            </a:r>
            <a:endParaRPr lang="en-US" altLang="zh-CN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《Geospatial Revolution》 《</a:t>
            </a:r>
            <a:r>
              <a:rPr lang="zh-CN" alt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地理空间革命</a:t>
            </a:r>
            <a:r>
              <a:rPr lang="en-US" altLang="zh-CN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》【</a:t>
            </a:r>
            <a:r>
              <a:rPr lang="zh-CN" alt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中英字幕</a:t>
            </a:r>
            <a:r>
              <a:rPr lang="en-US" altLang="zh-CN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】</a:t>
            </a:r>
            <a:r>
              <a:rPr lang="zh-CN" alt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（已完结）</a:t>
            </a:r>
            <a:r>
              <a:rPr lang="en-US" altLang="zh-CN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zh-CN" alt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哔哩哔哩</a:t>
            </a:r>
            <a:r>
              <a:rPr lang="en-US" altLang="zh-CN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altLang="zh-CN" dirty="0" err="1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bilibili</a:t>
            </a:r>
            <a:endParaRPr lang="en-US" altLang="zh-CN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43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2753-DF7F-CD02-FDE0-1AD6B4E8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9BBF3-5129-2EAA-8F41-E522840C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3.GIS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8F749C-384D-2388-3F55-2EE2B06D48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25860" y="1792998"/>
            <a:ext cx="9134391" cy="43106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考古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马王堆出土地形图复原</a:t>
            </a:r>
            <a:r>
              <a:rPr lang="en-US" altLang="zh-C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https://m.thepaper.cn/baijiahao_11811348</a:t>
            </a:r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0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21165F-6945-B35E-6098-681612811AD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4" y="58384"/>
            <a:ext cx="11562098" cy="603491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66FD882-6EBB-38F5-E359-B3D2D1A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9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6117B1-6CD5-3825-A310-0FFB1640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DE13351-9570-33E5-6016-9D79BE54541B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7"/>
            <a:ext cx="11639028" cy="65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53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50A7EEF-154C-5E1C-FE86-C96405F283A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E39CEC8-090E-FCAE-3389-04F8B2CD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603A2C-8310-9F26-FDB5-C695631F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" y="188640"/>
            <a:ext cx="11911568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教学目的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教学重点、难点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主要内容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参考资料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共享网站</a:t>
            </a:r>
            <a:endParaRPr lang="en-US" altLang="zh-CN" sz="2800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>
                <a:solidFill>
                  <a:srgbClr val="002060"/>
                </a:solidFill>
                <a:ea typeface="黑体" panose="02010609060101010101" pitchFamily="49" charset="-122"/>
              </a:rPr>
              <a:t>目 录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爆炸形 1 1">
            <a:extLst>
              <a:ext uri="{FF2B5EF4-FFF2-40B4-BE49-F238E27FC236}">
                <a16:creationId xmlns:a16="http://schemas.microsoft.com/office/drawing/2014/main" id="{646DDCAC-D387-C89C-0346-A9FC6D513364}"/>
              </a:ext>
            </a:extLst>
          </p:cNvPr>
          <p:cNvSpPr/>
          <p:nvPr/>
        </p:nvSpPr>
        <p:spPr>
          <a:xfrm>
            <a:off x="9046740" y="979622"/>
            <a:ext cx="1705507" cy="2018435"/>
          </a:xfrm>
          <a:prstGeom prst="irregularSeal1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9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D14D50-8288-3F31-F0B0-C743BE79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03EED2A7-E391-5B2B-57B0-4A43B67D809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" y="100502"/>
            <a:ext cx="11330427" cy="5992794"/>
          </a:xfrm>
        </p:spPr>
      </p:pic>
    </p:spTree>
    <p:extLst>
      <p:ext uri="{BB962C8B-B14F-4D97-AF65-F5344CB8AC3E}">
        <p14:creationId xmlns:p14="http://schemas.microsoft.com/office/powerpoint/2010/main" val="336774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C5A4B8-8D96-D4C2-19E5-0D7537F6EF54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8" y="109827"/>
            <a:ext cx="10735742" cy="6200193"/>
          </a:xfrm>
        </p:spPr>
      </p:pic>
    </p:spTree>
    <p:extLst>
      <p:ext uri="{BB962C8B-B14F-4D97-AF65-F5344CB8AC3E}">
        <p14:creationId xmlns:p14="http://schemas.microsoft.com/office/powerpoint/2010/main" val="310878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02F0A5-E35C-7A29-39CE-25CDCF92480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346348"/>
            <a:ext cx="11953328" cy="6165303"/>
          </a:xfrm>
        </p:spPr>
      </p:pic>
    </p:spTree>
    <p:extLst>
      <p:ext uri="{BB962C8B-B14F-4D97-AF65-F5344CB8AC3E}">
        <p14:creationId xmlns:p14="http://schemas.microsoft.com/office/powerpoint/2010/main" val="203814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8C86ED-3354-4242-F94A-9683ACD2108F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2128380"/>
            <a:ext cx="9134475" cy="3836315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C746054-D65F-5F10-6720-A8302FAD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4.GIS</a:t>
            </a:r>
            <a:r>
              <a:rPr lang="zh-CN" altLang="en-US" dirty="0"/>
              <a:t>技术发展趋势</a:t>
            </a:r>
            <a:r>
              <a:rPr lang="en-US" altLang="zh-CN" dirty="0"/>
              <a:t>-</a:t>
            </a:r>
            <a:r>
              <a:rPr lang="zh-CN" altLang="en-US" sz="2400" dirty="0">
                <a:solidFill>
                  <a:srgbClr val="C00000"/>
                </a:solidFill>
              </a:rPr>
              <a:t>技术推动</a:t>
            </a:r>
            <a:r>
              <a:rPr lang="en-US" altLang="zh-CN" sz="2400" dirty="0">
                <a:solidFill>
                  <a:srgbClr val="C00000"/>
                </a:solidFill>
              </a:rPr>
              <a:t>GIS</a:t>
            </a:r>
            <a:r>
              <a:rPr lang="zh-CN" altLang="en-US" sz="2400" dirty="0">
                <a:solidFill>
                  <a:srgbClr val="C00000"/>
                </a:solidFill>
              </a:rPr>
              <a:t>发展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48A3B0-70A1-1852-2133-1064CF902C45}"/>
              </a:ext>
            </a:extLst>
          </p:cNvPr>
          <p:cNvSpPr txBox="1"/>
          <p:nvPr/>
        </p:nvSpPr>
        <p:spPr>
          <a:xfrm>
            <a:off x="2277988" y="5985697"/>
            <a:ext cx="730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</a:t>
            </a:r>
            <a:r>
              <a:rPr lang="zh-CN" altLang="en-US" dirty="0">
                <a:solidFill>
                  <a:srgbClr val="002060"/>
                </a:solidFill>
              </a:rPr>
              <a:t>美国</a:t>
            </a:r>
            <a:r>
              <a:rPr lang="en-US" altLang="zh-CN" dirty="0">
                <a:solidFill>
                  <a:srgbClr val="002060"/>
                </a:solidFill>
              </a:rPr>
              <a:t>NCGIA</a:t>
            </a:r>
            <a:r>
              <a:rPr lang="zh-CN" altLang="en-US" dirty="0">
                <a:solidFill>
                  <a:srgbClr val="002060"/>
                </a:solidFill>
              </a:rPr>
              <a:t>研究计划谈地理信息科学未来发展（杜世宏），</a:t>
            </a:r>
            <a:r>
              <a:rPr lang="en-US" altLang="zh-CN" sz="2400" dirty="0">
                <a:solidFill>
                  <a:srgbClr val="002060"/>
                </a:solidFill>
              </a:rPr>
              <a:t>2024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2723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D56A75-E5F2-ADE0-61F5-D12C173D88CB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2361524"/>
            <a:ext cx="9134475" cy="337002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6BA46FC-CD13-264A-C057-E5B75420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4.GIS</a:t>
            </a:r>
            <a:r>
              <a:rPr lang="zh-CN" altLang="en-US" dirty="0"/>
              <a:t>技术发展趋势</a:t>
            </a:r>
            <a:r>
              <a:rPr lang="en-US" altLang="zh-CN" dirty="0"/>
              <a:t>-</a:t>
            </a:r>
            <a:r>
              <a:rPr lang="en-US" altLang="zh-CN" sz="2400" dirty="0">
                <a:solidFill>
                  <a:srgbClr val="C00000"/>
                </a:solidFill>
              </a:rPr>
              <a:t>GIS</a:t>
            </a:r>
            <a:r>
              <a:rPr lang="zh-CN" altLang="en-US" sz="2400" dirty="0">
                <a:solidFill>
                  <a:srgbClr val="C00000"/>
                </a:solidFill>
              </a:rPr>
              <a:t>发展的重要阶段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6C3EB1-8A44-B37A-633B-D77D58E7A14B}"/>
              </a:ext>
            </a:extLst>
          </p:cNvPr>
          <p:cNvSpPr txBox="1"/>
          <p:nvPr/>
        </p:nvSpPr>
        <p:spPr>
          <a:xfrm>
            <a:off x="2638028" y="5877272"/>
            <a:ext cx="730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</a:t>
            </a:r>
            <a:r>
              <a:rPr lang="zh-CN" altLang="en-US" dirty="0">
                <a:solidFill>
                  <a:srgbClr val="002060"/>
                </a:solidFill>
              </a:rPr>
              <a:t>美国</a:t>
            </a:r>
            <a:r>
              <a:rPr lang="en-US" altLang="zh-CN" dirty="0">
                <a:solidFill>
                  <a:srgbClr val="002060"/>
                </a:solidFill>
              </a:rPr>
              <a:t>NCGIA</a:t>
            </a:r>
            <a:r>
              <a:rPr lang="zh-CN" altLang="en-US" dirty="0">
                <a:solidFill>
                  <a:srgbClr val="002060"/>
                </a:solidFill>
              </a:rPr>
              <a:t>研究计划谈地理信息科学未来发展（杜世宏），</a:t>
            </a:r>
            <a:r>
              <a:rPr lang="en-US" altLang="zh-CN" sz="2400" dirty="0">
                <a:solidFill>
                  <a:srgbClr val="002060"/>
                </a:solidFill>
              </a:rPr>
              <a:t>2024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1827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24A6-51D2-4E4C-B2FA-8CABAD39B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C1862-25A5-D718-B7FC-CACFD9A4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4.GIS</a:t>
            </a:r>
            <a:r>
              <a:rPr lang="zh-CN" altLang="en-US" dirty="0"/>
              <a:t>技术发展趋势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C7E73F9-B609-AD9A-A729-FF11E3CE97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b="1" dirty="0"/>
              <a:t>物联网与智慧城市</a:t>
            </a:r>
            <a:endParaRPr lang="en-US" altLang="zh-CN" b="1" dirty="0"/>
          </a:p>
          <a:p>
            <a:pPr lvl="1"/>
            <a:r>
              <a:rPr lang="zh-CN" altLang="en-US" b="1" dirty="0"/>
              <a:t>云平台与数据中心</a:t>
            </a:r>
            <a:endParaRPr lang="en-US" altLang="zh-CN" b="1" dirty="0"/>
          </a:p>
          <a:p>
            <a:pPr lvl="1"/>
            <a:r>
              <a:rPr lang="zh-CN" altLang="en-US" b="1" dirty="0"/>
              <a:t>大数据与并行计算</a:t>
            </a:r>
            <a:endParaRPr lang="en-US" altLang="zh-CN" b="1" dirty="0"/>
          </a:p>
          <a:p>
            <a:pPr lvl="1"/>
            <a:r>
              <a:rPr lang="zh-CN" altLang="en-US" b="1" dirty="0"/>
              <a:t>机器学习与人工智能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98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8F2721-1E2E-42A6-ADDA-3774D9EFB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37" y="492392"/>
            <a:ext cx="3974488" cy="39744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C2FDD-3DD7-9673-B7E7-49CE6B5AD5E1}"/>
              </a:ext>
            </a:extLst>
          </p:cNvPr>
          <p:cNvSpPr/>
          <p:nvPr/>
        </p:nvSpPr>
        <p:spPr>
          <a:xfrm>
            <a:off x="8182644" y="4178848"/>
            <a:ext cx="165618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60E20B-6874-1ED0-DA38-2B50656AD58B}"/>
              </a:ext>
            </a:extLst>
          </p:cNvPr>
          <p:cNvSpPr txBox="1"/>
          <p:nvPr/>
        </p:nvSpPr>
        <p:spPr>
          <a:xfrm>
            <a:off x="2626704" y="445373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第二章  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ArcGIS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DD6F16-4BA2-6568-82EE-8FC2EFDEAA3F}"/>
              </a:ext>
            </a:extLst>
          </p:cNvPr>
          <p:cNvSpPr/>
          <p:nvPr/>
        </p:nvSpPr>
        <p:spPr>
          <a:xfrm>
            <a:off x="0" y="6453336"/>
            <a:ext cx="12188825" cy="404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CF2A55-27CB-7F5A-DEA2-7B9DA1E0F196}"/>
              </a:ext>
            </a:extLst>
          </p:cNvPr>
          <p:cNvSpPr/>
          <p:nvPr/>
        </p:nvSpPr>
        <p:spPr>
          <a:xfrm flipV="1">
            <a:off x="9535" y="1097355"/>
            <a:ext cx="3070076" cy="144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4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125860" y="1904150"/>
            <a:ext cx="7632848" cy="3901114"/>
          </a:xfrm>
        </p:spPr>
        <p:txBody>
          <a:bodyPr rtlCol="0"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zh-CN" sz="3600" dirty="0"/>
              <a:t>ArcGIS</a:t>
            </a:r>
            <a:r>
              <a:rPr lang="zh-CN" altLang="en-US" sz="3600" dirty="0"/>
              <a:t>发展历史</a:t>
            </a:r>
            <a:endParaRPr lang="en-US" altLang="zh-CN" sz="36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zh-CN" sz="3600" dirty="0"/>
              <a:t>ArcGIS</a:t>
            </a:r>
            <a:r>
              <a:rPr lang="zh-CN" altLang="en-US" sz="3600" dirty="0"/>
              <a:t>平台框架</a:t>
            </a:r>
            <a:endParaRPr lang="en-US" altLang="zh-CN" sz="3600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lang="en-US" altLang="zh-CN" sz="3600" b="1" dirty="0"/>
              <a:t>ArcMap</a:t>
            </a:r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lang="en-US" altLang="zh-CN" sz="3600" b="1" dirty="0" err="1"/>
              <a:t>ArcCatalog</a:t>
            </a:r>
            <a:endParaRPr lang="en-US" altLang="zh-CN" sz="3600" b="1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/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主要内容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416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0BBF6-270B-634B-5599-055BC12A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C303DE-B0DD-8113-9B64-0A770765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8218" y="2154532"/>
            <a:ext cx="3839810" cy="12477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4D6335C-7579-0306-B80B-5DA5DEB8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866" y="549133"/>
            <a:ext cx="2876162" cy="12477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2B8CE50E-4D7E-0E55-22D1-C3D031BC9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Page </a:t>
            </a:r>
            <a:r>
              <a:rPr lang="de-DE">
                <a:sym typeface="MS UI Gothic" pitchFamily="34" charset="-128"/>
              </a:rPr>
              <a:t></a:t>
            </a:r>
            <a:r>
              <a:rPr lang="de-DE"/>
              <a:t> </a:t>
            </a:r>
            <a:fld id="{9086760B-D321-42B5-A1BA-1776E530CAD8}" type="slidenum">
              <a:rPr lang="en-US" altLang="zh-CN"/>
              <a:pPr/>
              <a:t>28</a:t>
            </a:fld>
            <a:endParaRPr 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D81D55-E87A-74D1-8335-AF791CB8119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3587" y="1861779"/>
            <a:ext cx="3343093" cy="3096344"/>
          </a:xfrm>
        </p:spPr>
        <p:txBody>
          <a:bodyPr>
            <a:normAutofit/>
          </a:bodyPr>
          <a:lstStyle/>
          <a:p>
            <a:pPr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 </a:t>
            </a:r>
            <a:r>
              <a:rPr lang="en-US" altLang="zh-CN" sz="2400" dirty="0"/>
              <a:t>ArcGIS</a:t>
            </a:r>
            <a:r>
              <a:rPr lang="zh-CN" altLang="zh-CN" sz="2400" dirty="0"/>
              <a:t>是美国环境系统研究所</a:t>
            </a:r>
            <a:r>
              <a:rPr lang="en-US" altLang="zh-CN" sz="2000" dirty="0" err="1"/>
              <a:t>ERSl</a:t>
            </a:r>
            <a:r>
              <a:rPr lang="zh-CN" altLang="zh-CN" sz="2400" dirty="0"/>
              <a:t>（</a:t>
            </a:r>
            <a:r>
              <a:rPr lang="en-US" altLang="zh-CN" sz="2400" dirty="0"/>
              <a:t>Environmental  Systems Research  Institute</a:t>
            </a:r>
            <a:r>
              <a:rPr lang="zh-CN" altLang="zh-CN" sz="2400" dirty="0"/>
              <a:t>，缩写为</a:t>
            </a:r>
            <a:r>
              <a:rPr lang="en-US" altLang="zh-CN" sz="2400" dirty="0" err="1"/>
              <a:t>ESRl</a:t>
            </a:r>
            <a:r>
              <a:rPr lang="en-US" altLang="zh-CN" sz="2400" dirty="0"/>
              <a:t> </a:t>
            </a:r>
            <a:r>
              <a:rPr lang="zh-CN" altLang="zh-CN" sz="2400" dirty="0"/>
              <a:t>）开发的新一代</a:t>
            </a:r>
            <a:r>
              <a:rPr lang="en-US" altLang="zh-CN" sz="2400" dirty="0"/>
              <a:t>GIS</a:t>
            </a:r>
            <a:r>
              <a:rPr lang="zh-CN" altLang="zh-CN" sz="2400" dirty="0"/>
              <a:t>软件</a:t>
            </a:r>
            <a:endParaRPr lang="zh-CN" altLang="en-US" sz="2400" dirty="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D760F4-D2DF-AEA6-46D1-5F6E82D0B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1.ArcGIS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发展历史</a:t>
            </a:r>
            <a:endParaRPr 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549D92F-144C-7F4B-DA27-FDB1E58AE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638" y="3844036"/>
            <a:ext cx="4138410" cy="12477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7" name="Oval 5">
            <a:extLst>
              <a:ext uri="{FF2B5EF4-FFF2-40B4-BE49-F238E27FC236}">
                <a16:creationId xmlns:a16="http://schemas.microsoft.com/office/drawing/2014/main" id="{50B873CC-DF22-DE02-749C-47DDE297C7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02150" y="3530601"/>
            <a:ext cx="1447800" cy="142875"/>
          </a:xfrm>
          <a:prstGeom prst="ellipse">
            <a:avLst/>
          </a:prstGeom>
          <a:gradFill rotWithShape="1">
            <a:gsLst>
              <a:gs pos="0">
                <a:schemeClr val="tx1">
                  <a:alpha val="39999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8" name="Oval 6">
            <a:extLst>
              <a:ext uri="{FF2B5EF4-FFF2-40B4-BE49-F238E27FC236}">
                <a16:creationId xmlns:a16="http://schemas.microsoft.com/office/drawing/2014/main" id="{E8EA5B80-3F66-9896-6231-216BF7FF1E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10312" y="2292351"/>
            <a:ext cx="1447800" cy="142875"/>
          </a:xfrm>
          <a:prstGeom prst="ellipse">
            <a:avLst/>
          </a:prstGeom>
          <a:gradFill rotWithShape="1">
            <a:gsLst>
              <a:gs pos="0">
                <a:schemeClr val="tx1">
                  <a:alpha val="39999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9DEC89C7-CF89-0687-FE66-5DDCCA9A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338" y="5087381"/>
            <a:ext cx="3387725" cy="12477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E64432F5-9E6C-F075-5CAB-D623BF32D46D}"/>
              </a:ext>
            </a:extLst>
          </p:cNvPr>
          <p:cNvSpPr>
            <a:spLocks noChangeArrowheads="1"/>
          </p:cNvSpPr>
          <p:nvPr/>
        </p:nvSpPr>
        <p:spPr bwMode="auto">
          <a:xfrm rot="8660018">
            <a:off x="2957952" y="2365316"/>
            <a:ext cx="5913401" cy="556058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chemeClr val="bg2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1" name="AutoShape 9">
            <a:extLst>
              <a:ext uri="{FF2B5EF4-FFF2-40B4-BE49-F238E27FC236}">
                <a16:creationId xmlns:a16="http://schemas.microsoft.com/office/drawing/2014/main" id="{F39065FC-3DF2-53A0-F6B2-7BCEE15AF6F2}"/>
              </a:ext>
            </a:extLst>
          </p:cNvPr>
          <p:cNvSpPr>
            <a:spLocks noChangeArrowheads="1"/>
          </p:cNvSpPr>
          <p:nvPr/>
        </p:nvSpPr>
        <p:spPr bwMode="auto">
          <a:xfrm rot="19446127">
            <a:off x="3946381" y="3709972"/>
            <a:ext cx="231775" cy="381000"/>
          </a:xfrm>
          <a:prstGeom prst="chevron">
            <a:avLst>
              <a:gd name="adj" fmla="val 55472"/>
            </a:avLst>
          </a:prstGeom>
          <a:gradFill rotWithShape="1">
            <a:gsLst>
              <a:gs pos="0">
                <a:srgbClr val="DDDDDD"/>
              </a:gs>
              <a:gs pos="50000">
                <a:schemeClr val="bg1"/>
              </a:gs>
              <a:gs pos="100000">
                <a:srgbClr val="DDDDDD"/>
              </a:gs>
            </a:gsLst>
            <a:lin ang="18900000" scaled="1"/>
          </a:gradFill>
          <a:ln w="9525" cmpd="sng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2" name="AutoShape 10">
            <a:extLst>
              <a:ext uri="{FF2B5EF4-FFF2-40B4-BE49-F238E27FC236}">
                <a16:creationId xmlns:a16="http://schemas.microsoft.com/office/drawing/2014/main" id="{B00E6A21-8BC1-E16A-650F-34BD50F127B9}"/>
              </a:ext>
            </a:extLst>
          </p:cNvPr>
          <p:cNvSpPr>
            <a:spLocks noChangeArrowheads="1"/>
          </p:cNvSpPr>
          <p:nvPr/>
        </p:nvSpPr>
        <p:spPr bwMode="auto">
          <a:xfrm rot="19446127">
            <a:off x="5605218" y="2560974"/>
            <a:ext cx="233363" cy="379413"/>
          </a:xfrm>
          <a:prstGeom prst="chevron">
            <a:avLst>
              <a:gd name="adj" fmla="val 55472"/>
            </a:avLst>
          </a:prstGeom>
          <a:gradFill rotWithShape="1">
            <a:gsLst>
              <a:gs pos="0">
                <a:srgbClr val="DDDDDD"/>
              </a:gs>
              <a:gs pos="50000">
                <a:schemeClr val="bg1"/>
              </a:gs>
              <a:gs pos="100000">
                <a:srgbClr val="DDDDDD"/>
              </a:gs>
            </a:gsLst>
            <a:lin ang="18900000" scaled="1"/>
          </a:gradFill>
          <a:ln w="9525" cmpd="sng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3" name="Rectangle 11">
            <a:extLst>
              <a:ext uri="{FF2B5EF4-FFF2-40B4-BE49-F238E27FC236}">
                <a16:creationId xmlns:a16="http://schemas.microsoft.com/office/drawing/2014/main" id="{E551B077-EA6E-BAB0-4A9C-A63E9E381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072" y="2341613"/>
            <a:ext cx="2988892" cy="89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ArcGIS  10.0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云架构的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WEB2.0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时代实现了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由共享向协同的飞跃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4" name="Rectangle 12">
            <a:extLst>
              <a:ext uri="{FF2B5EF4-FFF2-40B4-BE49-F238E27FC236}">
                <a16:creationId xmlns:a16="http://schemas.microsoft.com/office/drawing/2014/main" id="{00551B0D-6B04-A6E9-50A0-2F8CF32DC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96" y="4020592"/>
            <a:ext cx="3535252" cy="87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ArcGIS 8.0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面向对象的数据模型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Geodatabase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；开发的结构体系</a:t>
            </a:r>
          </a:p>
        </p:txBody>
      </p:sp>
      <p:sp>
        <p:nvSpPr>
          <p:cNvPr id="18445" name="Rectangle 13">
            <a:extLst>
              <a:ext uri="{FF2B5EF4-FFF2-40B4-BE49-F238E27FC236}">
                <a16:creationId xmlns:a16="http://schemas.microsoft.com/office/drawing/2014/main" id="{766B237E-14DC-742E-2828-C168C2BE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622" y="5249084"/>
            <a:ext cx="2402496" cy="77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第一代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  Arc/INFO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Coverage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</p:txBody>
      </p:sp>
      <p:sp>
        <p:nvSpPr>
          <p:cNvPr id="18446" name="Rectangle 14">
            <a:extLst>
              <a:ext uri="{FF2B5EF4-FFF2-40B4-BE49-F238E27FC236}">
                <a16:creationId xmlns:a16="http://schemas.microsoft.com/office/drawing/2014/main" id="{EAC08E6F-2158-67BF-1DE2-746BEB9DB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614" y="716934"/>
            <a:ext cx="2634120" cy="85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ArcGIS  Pro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全新的桌面应用</a:t>
            </a:r>
          </a:p>
        </p:txBody>
      </p:sp>
      <p:sp>
        <p:nvSpPr>
          <p:cNvPr id="18447" name="Oval 15">
            <a:extLst>
              <a:ext uri="{FF2B5EF4-FFF2-40B4-BE49-F238E27FC236}">
                <a16:creationId xmlns:a16="http://schemas.microsoft.com/office/drawing/2014/main" id="{10ED6031-9A1F-B072-AFD4-E6FDE6419F8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760662" y="4754564"/>
            <a:ext cx="1447800" cy="142875"/>
          </a:xfrm>
          <a:prstGeom prst="ellipse">
            <a:avLst/>
          </a:prstGeom>
          <a:gradFill rotWithShape="1">
            <a:gsLst>
              <a:gs pos="0">
                <a:schemeClr val="tx1">
                  <a:alpha val="39999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48" name="Group 16">
            <a:extLst>
              <a:ext uri="{FF2B5EF4-FFF2-40B4-BE49-F238E27FC236}">
                <a16:creationId xmlns:a16="http://schemas.microsoft.com/office/drawing/2014/main" id="{CF6C0AB4-21AB-CD38-6876-1F82435858CE}"/>
              </a:ext>
            </a:extLst>
          </p:cNvPr>
          <p:cNvGrpSpPr>
            <a:grpSpLocks/>
          </p:cNvGrpSpPr>
          <p:nvPr/>
        </p:nvGrpSpPr>
        <p:grpSpPr bwMode="auto">
          <a:xfrm>
            <a:off x="2805478" y="3868755"/>
            <a:ext cx="1109663" cy="1104900"/>
            <a:chOff x="0" y="0"/>
            <a:chExt cx="1288" cy="1286"/>
          </a:xfrm>
        </p:grpSpPr>
        <p:grpSp>
          <p:nvGrpSpPr>
            <p:cNvPr id="18449" name="Group 17">
              <a:extLst>
                <a:ext uri="{FF2B5EF4-FFF2-40B4-BE49-F238E27FC236}">
                  <a16:creationId xmlns:a16="http://schemas.microsoft.com/office/drawing/2014/main" id="{1725F84A-D949-38D8-23C5-85D7F6980DAC}"/>
                </a:ext>
              </a:extLst>
            </p:cNvPr>
            <p:cNvGrpSpPr>
              <a:grpSpLocks/>
            </p:cNvGrpSpPr>
            <p:nvPr/>
          </p:nvGrpSpPr>
          <p:grpSpPr bwMode="auto">
            <a:xfrm rot="650306">
              <a:off x="0" y="0"/>
              <a:ext cx="1288" cy="1286"/>
              <a:chOff x="0" y="0"/>
              <a:chExt cx="1136" cy="1134"/>
            </a:xfrm>
          </p:grpSpPr>
          <p:sp>
            <p:nvSpPr>
              <p:cNvPr id="18450" name="Oval 18">
                <a:extLst>
                  <a:ext uri="{FF2B5EF4-FFF2-40B4-BE49-F238E27FC236}">
                    <a16:creationId xmlns:a16="http://schemas.microsoft.com/office/drawing/2014/main" id="{425669F8-DF99-78F8-9BA4-F03776032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51" name="Oval 19">
                <a:extLst>
                  <a:ext uri="{FF2B5EF4-FFF2-40B4-BE49-F238E27FC236}">
                    <a16:creationId xmlns:a16="http://schemas.microsoft.com/office/drawing/2014/main" id="{CA9EE1BD-351C-7153-C32E-BE193ED4B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52" name="未知">
              <a:extLst>
                <a:ext uri="{FF2B5EF4-FFF2-40B4-BE49-F238E27FC236}">
                  <a16:creationId xmlns:a16="http://schemas.microsoft.com/office/drawing/2014/main" id="{4636249D-1B81-3408-1FF5-A758FF1BCAC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3" y="395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999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3" name="未知">
              <a:extLst>
                <a:ext uri="{FF2B5EF4-FFF2-40B4-BE49-F238E27FC236}">
                  <a16:creationId xmlns:a16="http://schemas.microsoft.com/office/drawing/2014/main" id="{8E8D1A10-A0FB-9A2E-5C0B-C48DB96B8FE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4" y="-91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4" name="Group 22">
            <a:extLst>
              <a:ext uri="{FF2B5EF4-FFF2-40B4-BE49-F238E27FC236}">
                <a16:creationId xmlns:a16="http://schemas.microsoft.com/office/drawing/2014/main" id="{1B50B635-2D3E-7FA8-F763-4CBB5BF109BF}"/>
              </a:ext>
            </a:extLst>
          </p:cNvPr>
          <p:cNvGrpSpPr>
            <a:grpSpLocks/>
          </p:cNvGrpSpPr>
          <p:nvPr/>
        </p:nvGrpSpPr>
        <p:grpSpPr bwMode="auto">
          <a:xfrm>
            <a:off x="4361104" y="2684677"/>
            <a:ext cx="1109662" cy="1104900"/>
            <a:chOff x="0" y="0"/>
            <a:chExt cx="1288" cy="1286"/>
          </a:xfrm>
        </p:grpSpPr>
        <p:grpSp>
          <p:nvGrpSpPr>
            <p:cNvPr id="18455" name="Group 23">
              <a:extLst>
                <a:ext uri="{FF2B5EF4-FFF2-40B4-BE49-F238E27FC236}">
                  <a16:creationId xmlns:a16="http://schemas.microsoft.com/office/drawing/2014/main" id="{329330B3-A20E-A373-730B-E9026DB3C5DE}"/>
                </a:ext>
              </a:extLst>
            </p:cNvPr>
            <p:cNvGrpSpPr>
              <a:grpSpLocks/>
            </p:cNvGrpSpPr>
            <p:nvPr/>
          </p:nvGrpSpPr>
          <p:grpSpPr bwMode="auto">
            <a:xfrm rot="650306">
              <a:off x="0" y="0"/>
              <a:ext cx="1288" cy="1286"/>
              <a:chOff x="0" y="0"/>
              <a:chExt cx="1136" cy="1134"/>
            </a:xfrm>
          </p:grpSpPr>
          <p:sp>
            <p:nvSpPr>
              <p:cNvPr id="18456" name="Oval 24">
                <a:extLst>
                  <a:ext uri="{FF2B5EF4-FFF2-40B4-BE49-F238E27FC236}">
                    <a16:creationId xmlns:a16="http://schemas.microsoft.com/office/drawing/2014/main" id="{C7A98BD9-1050-F1CB-8BBC-D9EDA8F7A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57" name="Oval 25">
                <a:extLst>
                  <a:ext uri="{FF2B5EF4-FFF2-40B4-BE49-F238E27FC236}">
                    <a16:creationId xmlns:a16="http://schemas.microsoft.com/office/drawing/2014/main" id="{39CAEFBC-55F1-B4A4-2D54-368F20E44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58" name="未知">
              <a:extLst>
                <a:ext uri="{FF2B5EF4-FFF2-40B4-BE49-F238E27FC236}">
                  <a16:creationId xmlns:a16="http://schemas.microsoft.com/office/drawing/2014/main" id="{B52F4137-1A9D-06BA-92D7-7BC544B9E4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3" y="395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999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9" name="未知">
              <a:extLst>
                <a:ext uri="{FF2B5EF4-FFF2-40B4-BE49-F238E27FC236}">
                  <a16:creationId xmlns:a16="http://schemas.microsoft.com/office/drawing/2014/main" id="{5326C711-22A7-B6F4-2307-1646DEB665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4" y="-91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60" name="Group 28">
            <a:extLst>
              <a:ext uri="{FF2B5EF4-FFF2-40B4-BE49-F238E27FC236}">
                <a16:creationId xmlns:a16="http://schemas.microsoft.com/office/drawing/2014/main" id="{68DDBEA3-1EDC-9678-9103-D369ECC5BCBE}"/>
              </a:ext>
            </a:extLst>
          </p:cNvPr>
          <p:cNvGrpSpPr>
            <a:grpSpLocks/>
          </p:cNvGrpSpPr>
          <p:nvPr/>
        </p:nvGrpSpPr>
        <p:grpSpPr bwMode="auto">
          <a:xfrm>
            <a:off x="5882319" y="1567381"/>
            <a:ext cx="1109663" cy="1104900"/>
            <a:chOff x="0" y="0"/>
            <a:chExt cx="1288" cy="1286"/>
          </a:xfrm>
        </p:grpSpPr>
        <p:grpSp>
          <p:nvGrpSpPr>
            <p:cNvPr id="18461" name="Group 29">
              <a:extLst>
                <a:ext uri="{FF2B5EF4-FFF2-40B4-BE49-F238E27FC236}">
                  <a16:creationId xmlns:a16="http://schemas.microsoft.com/office/drawing/2014/main" id="{C692E7B9-E3E8-7B1A-2765-D3A0BA17E494}"/>
                </a:ext>
              </a:extLst>
            </p:cNvPr>
            <p:cNvGrpSpPr>
              <a:grpSpLocks/>
            </p:cNvGrpSpPr>
            <p:nvPr/>
          </p:nvGrpSpPr>
          <p:grpSpPr bwMode="auto">
            <a:xfrm rot="650306">
              <a:off x="0" y="0"/>
              <a:ext cx="1288" cy="1286"/>
              <a:chOff x="0" y="0"/>
              <a:chExt cx="1136" cy="1134"/>
            </a:xfrm>
          </p:grpSpPr>
          <p:sp>
            <p:nvSpPr>
              <p:cNvPr id="18462" name="Oval 30">
                <a:extLst>
                  <a:ext uri="{FF2B5EF4-FFF2-40B4-BE49-F238E27FC236}">
                    <a16:creationId xmlns:a16="http://schemas.microsoft.com/office/drawing/2014/main" id="{CA2FD42E-5BE2-826F-BDCB-F81E53A2A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63" name="Oval 31">
                <a:extLst>
                  <a:ext uri="{FF2B5EF4-FFF2-40B4-BE49-F238E27FC236}">
                    <a16:creationId xmlns:a16="http://schemas.microsoft.com/office/drawing/2014/main" id="{02834BAA-1270-C095-1D15-8A08A9A47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990000">
                      <a:alpha val="89999"/>
                    </a:srgb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64" name="未知">
              <a:extLst>
                <a:ext uri="{FF2B5EF4-FFF2-40B4-BE49-F238E27FC236}">
                  <a16:creationId xmlns:a16="http://schemas.microsoft.com/office/drawing/2014/main" id="{4BD4407E-0E7C-655E-1D45-1BF0DD72E18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3" y="395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999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5" name="未知">
              <a:extLst>
                <a:ext uri="{FF2B5EF4-FFF2-40B4-BE49-F238E27FC236}">
                  <a16:creationId xmlns:a16="http://schemas.microsoft.com/office/drawing/2014/main" id="{304B28C5-9AD0-83ED-5609-8D75D57C79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4" y="-91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66" name="Rectangle 34">
            <a:extLst>
              <a:ext uri="{FF2B5EF4-FFF2-40B4-BE49-F238E27FC236}">
                <a16:creationId xmlns:a16="http://schemas.microsoft.com/office/drawing/2014/main" id="{C935B813-399D-0DBE-7683-98D07291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934" y="4102756"/>
            <a:ext cx="11271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1978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</a:p>
        </p:txBody>
      </p:sp>
      <p:sp>
        <p:nvSpPr>
          <p:cNvPr id="18467" name="Rectangle 35">
            <a:extLst>
              <a:ext uri="{FF2B5EF4-FFF2-40B4-BE49-F238E27FC236}">
                <a16:creationId xmlns:a16="http://schemas.microsoft.com/office/drawing/2014/main" id="{72C74919-5DE4-2EEF-A1FF-F0B147081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372" y="2970745"/>
            <a:ext cx="11271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</a:p>
        </p:txBody>
      </p:sp>
      <p:sp>
        <p:nvSpPr>
          <p:cNvPr id="18468" name="Rectangle 36">
            <a:extLst>
              <a:ext uri="{FF2B5EF4-FFF2-40B4-BE49-F238E27FC236}">
                <a16:creationId xmlns:a16="http://schemas.microsoft.com/office/drawing/2014/main" id="{A087DE73-F29A-A835-2DE8-75C89A585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359" y="1900598"/>
            <a:ext cx="1221111" cy="48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2010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</a:p>
        </p:txBody>
      </p:sp>
      <p:sp>
        <p:nvSpPr>
          <p:cNvPr id="42" name="AutoShape 10">
            <a:extLst>
              <a:ext uri="{FF2B5EF4-FFF2-40B4-BE49-F238E27FC236}">
                <a16:creationId xmlns:a16="http://schemas.microsoft.com/office/drawing/2014/main" id="{A5092A18-98BB-00EC-9643-15BAED3B698C}"/>
              </a:ext>
            </a:extLst>
          </p:cNvPr>
          <p:cNvSpPr>
            <a:spLocks noChangeArrowheads="1"/>
          </p:cNvSpPr>
          <p:nvPr/>
        </p:nvSpPr>
        <p:spPr bwMode="auto">
          <a:xfrm rot="19446127">
            <a:off x="7209291" y="1419597"/>
            <a:ext cx="164421" cy="379413"/>
          </a:xfrm>
          <a:prstGeom prst="chevron">
            <a:avLst>
              <a:gd name="adj" fmla="val 55472"/>
            </a:avLst>
          </a:prstGeom>
          <a:gradFill rotWithShape="1">
            <a:gsLst>
              <a:gs pos="0">
                <a:srgbClr val="DDDDDD"/>
              </a:gs>
              <a:gs pos="50000">
                <a:schemeClr val="bg1"/>
              </a:gs>
              <a:gs pos="100000">
                <a:srgbClr val="DDDDDD"/>
              </a:gs>
            </a:gsLst>
            <a:lin ang="18900000" scaled="1"/>
          </a:gradFill>
          <a:ln w="9525" cmpd="sng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9" name="Group 22">
            <a:extLst>
              <a:ext uri="{FF2B5EF4-FFF2-40B4-BE49-F238E27FC236}">
                <a16:creationId xmlns:a16="http://schemas.microsoft.com/office/drawing/2014/main" id="{ADDE4711-7561-51AD-3E98-6DE5081E783C}"/>
              </a:ext>
            </a:extLst>
          </p:cNvPr>
          <p:cNvGrpSpPr>
            <a:grpSpLocks/>
          </p:cNvGrpSpPr>
          <p:nvPr/>
        </p:nvGrpSpPr>
        <p:grpSpPr bwMode="auto">
          <a:xfrm>
            <a:off x="7502204" y="442069"/>
            <a:ext cx="1109662" cy="1104900"/>
            <a:chOff x="0" y="0"/>
            <a:chExt cx="1288" cy="1286"/>
          </a:xfrm>
        </p:grpSpPr>
        <p:grpSp>
          <p:nvGrpSpPr>
            <p:cNvPr id="50" name="Group 23">
              <a:extLst>
                <a:ext uri="{FF2B5EF4-FFF2-40B4-BE49-F238E27FC236}">
                  <a16:creationId xmlns:a16="http://schemas.microsoft.com/office/drawing/2014/main" id="{E8F617D7-CB1E-AC7B-F04A-B2EEDCC8ACCC}"/>
                </a:ext>
              </a:extLst>
            </p:cNvPr>
            <p:cNvGrpSpPr>
              <a:grpSpLocks/>
            </p:cNvGrpSpPr>
            <p:nvPr/>
          </p:nvGrpSpPr>
          <p:grpSpPr bwMode="auto">
            <a:xfrm rot="650306">
              <a:off x="0" y="0"/>
              <a:ext cx="1288" cy="1286"/>
              <a:chOff x="0" y="0"/>
              <a:chExt cx="1136" cy="1134"/>
            </a:xfrm>
          </p:grpSpPr>
          <p:sp>
            <p:nvSpPr>
              <p:cNvPr id="53" name="Oval 24">
                <a:extLst>
                  <a:ext uri="{FF2B5EF4-FFF2-40B4-BE49-F238E27FC236}">
                    <a16:creationId xmlns:a16="http://schemas.microsoft.com/office/drawing/2014/main" id="{F29884E2-584C-295C-3942-13A1E1D50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36" cy="113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alpha val="89999"/>
                    </a:schemeClr>
                  </a:gs>
                  <a:gs pos="50000">
                    <a:schemeClr val="bg1"/>
                  </a:gs>
                  <a:gs pos="100000">
                    <a:schemeClr val="bg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CC3A0778-13BF-B2D4-477F-63CF613A3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62"/>
                <a:ext cx="1008" cy="101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2">
                      <a:alpha val="89999"/>
                    </a:schemeClr>
                  </a:gs>
                </a:gsLst>
                <a:lin ang="2700000" scaled="1"/>
              </a:gradFill>
              <a:ln w="9525" cmpd="sng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" name="未知">
              <a:extLst>
                <a:ext uri="{FF2B5EF4-FFF2-40B4-BE49-F238E27FC236}">
                  <a16:creationId xmlns:a16="http://schemas.microsoft.com/office/drawing/2014/main" id="{FAB2467A-3DB7-7DB9-063B-3637F4C3ACB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3" y="395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999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未知">
              <a:extLst>
                <a:ext uri="{FF2B5EF4-FFF2-40B4-BE49-F238E27FC236}">
                  <a16:creationId xmlns:a16="http://schemas.microsoft.com/office/drawing/2014/main" id="{2B8388E7-030D-B4BE-DD78-3B399E4172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74" y="-91"/>
              <a:ext cx="491" cy="980"/>
            </a:xfrm>
            <a:custGeom>
              <a:avLst/>
              <a:gdLst>
                <a:gd name="T0" fmla="*/ 173 w 174"/>
                <a:gd name="T1" fmla="*/ 0 h 348"/>
                <a:gd name="T2" fmla="*/ 0 w 174"/>
                <a:gd name="T3" fmla="*/ 173 h 348"/>
                <a:gd name="T4" fmla="*/ 174 w 174"/>
                <a:gd name="T5" fmla="*/ 348 h 348"/>
                <a:gd name="T6" fmla="*/ 174 w 174"/>
                <a:gd name="T7" fmla="*/ 174 h 348"/>
                <a:gd name="T8" fmla="*/ 173 w 174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8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70"/>
                    <a:pt x="77" y="348"/>
                    <a:pt x="174" y="348"/>
                  </a:cubicBezTo>
                  <a:lnTo>
                    <a:pt x="174" y="174"/>
                  </a:lnTo>
                  <a:lnTo>
                    <a:pt x="1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55" name="Rectangle 35">
            <a:extLst>
              <a:ext uri="{FF2B5EF4-FFF2-40B4-BE49-F238E27FC236}">
                <a16:creationId xmlns:a16="http://schemas.microsoft.com/office/drawing/2014/main" id="{5588FA94-5963-520B-DA5D-8358209B0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232" y="760873"/>
            <a:ext cx="11271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2015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9796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0388-9FD5-F944-C248-8C4B35B9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F63E4F8-D914-CFD7-FE8B-1EDE9AF905A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25860" y="1904150"/>
            <a:ext cx="7632848" cy="3901114"/>
          </a:xfrm>
        </p:spPr>
        <p:txBody>
          <a:bodyPr rtlCol="0">
            <a:normAutofit/>
          </a:bodyPr>
          <a:lstStyle/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/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939CC93B-EA83-F4B9-E2EC-A388ADFD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2.ArcGIS</a:t>
            </a: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平台框架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>
            <a:extLst>
              <a:ext uri="{FF2B5EF4-FFF2-40B4-BE49-F238E27FC236}">
                <a16:creationId xmlns:a16="http://schemas.microsoft.com/office/drawing/2014/main" id="{0F416396-12BD-8F41-1E55-F3D2E8A91DB4}"/>
              </a:ext>
            </a:extLst>
          </p:cNvPr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1449BC-1332-3C53-B7A3-9FFCDB7A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34" y="1556791"/>
            <a:ext cx="9622804" cy="53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</a:t>
            </a:r>
            <a:r>
              <a:rPr lang="en-US" altLang="zh-CN" dirty="0"/>
              <a:t>ArcGIS</a:t>
            </a:r>
            <a:r>
              <a:rPr lang="zh-CN" altLang="zh-CN" dirty="0"/>
              <a:t>结构体系及基本</a:t>
            </a:r>
            <a:r>
              <a:rPr lang="zh-CN" altLang="en-US" dirty="0"/>
              <a:t>功能</a:t>
            </a:r>
            <a:endParaRPr lang="en-US" altLang="zh-C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掌握</a:t>
            </a:r>
            <a:r>
              <a:rPr lang="en-US" altLang="zh-CN" dirty="0"/>
              <a:t>ArcGIS</a:t>
            </a:r>
            <a:r>
              <a:rPr lang="zh-CN" altLang="zh-CN" dirty="0"/>
              <a:t>桌面版的数据</a:t>
            </a:r>
            <a:r>
              <a:rPr lang="zh-CN" altLang="en-US" dirty="0"/>
              <a:t>库建设、</a:t>
            </a:r>
            <a:r>
              <a:rPr lang="zh-CN" altLang="zh-CN" dirty="0"/>
              <a:t>制图、数据处理、空间分析</a:t>
            </a:r>
            <a:r>
              <a:rPr lang="zh-CN" altLang="en-US" dirty="0"/>
              <a:t>、</a:t>
            </a:r>
            <a:r>
              <a:rPr lang="en-US" altLang="zh-CN" dirty="0"/>
              <a:t>3D</a:t>
            </a:r>
            <a:r>
              <a:rPr lang="zh-CN" altLang="en-US" dirty="0"/>
              <a:t>分析</a:t>
            </a:r>
            <a:r>
              <a:rPr lang="zh-CN" altLang="zh-CN" dirty="0"/>
              <a:t>等应用方法</a:t>
            </a:r>
            <a:endParaRPr lang="en-US" altLang="zh-C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掌握图解建模过程</a:t>
            </a:r>
            <a:endParaRPr lang="en-US" altLang="zh-C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培养利用</a:t>
            </a:r>
            <a:r>
              <a:rPr lang="en-US" altLang="zh-CN" dirty="0"/>
              <a:t>ArcGIS</a:t>
            </a:r>
            <a:r>
              <a:rPr lang="zh-CN" altLang="en-US" dirty="0"/>
              <a:t>综合解决实际问题的能力</a:t>
            </a:r>
            <a:endParaRPr lang="en-US" altLang="zh-CN" dirty="0"/>
          </a:p>
          <a:p>
            <a:endParaRPr lang="zh-CN" altLang="zh-CN" sz="2800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教学目的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7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FC3B71-E411-7172-24C2-F4EADFDC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002060"/>
                </a:solidFill>
                <a:ea typeface="黑体" panose="02010609060101010101" pitchFamily="49" charset="-122"/>
              </a:rPr>
              <a:t>2.ArcGIS</a:t>
            </a:r>
            <a:r>
              <a:rPr lang="zh-CN" altLang="en-US" sz="3600" b="1" dirty="0">
                <a:solidFill>
                  <a:srgbClr val="002060"/>
                </a:solidFill>
                <a:ea typeface="黑体" panose="02010609060101010101" pitchFamily="49" charset="-122"/>
              </a:rPr>
              <a:t>平台框架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808831-CDFE-96FC-194D-0401FD3714B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125860" y="1772816"/>
            <a:ext cx="7572591" cy="44407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5EED95-CD65-8903-E24A-9830CED90F0B}"/>
              </a:ext>
            </a:extLst>
          </p:cNvPr>
          <p:cNvSpPr txBox="1"/>
          <p:nvPr/>
        </p:nvSpPr>
        <p:spPr>
          <a:xfrm>
            <a:off x="9118748" y="2828835"/>
            <a:ext cx="2232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ArcGIS Pro</a:t>
            </a:r>
            <a:r>
              <a:rPr lang="zh-CN" altLang="en-US" sz="2400" b="1" dirty="0">
                <a:solidFill>
                  <a:schemeClr val="bg1"/>
                </a:solidFill>
              </a:rPr>
              <a:t>是新一代</a:t>
            </a:r>
            <a:r>
              <a:rPr lang="en-US" altLang="zh-CN" sz="2400" b="1" dirty="0" err="1">
                <a:solidFill>
                  <a:schemeClr val="bg1"/>
                </a:solidFill>
              </a:rPr>
              <a:t>WebGIS</a:t>
            </a:r>
            <a:r>
              <a:rPr lang="zh-CN" altLang="en-US" sz="2400" b="1" dirty="0">
                <a:solidFill>
                  <a:schemeClr val="bg1"/>
                </a:solidFill>
              </a:rPr>
              <a:t>平台，面向</a:t>
            </a:r>
            <a:r>
              <a:rPr lang="en-US" altLang="zh-CN" sz="2400" b="1" dirty="0">
                <a:solidFill>
                  <a:schemeClr val="bg1"/>
                </a:solidFill>
              </a:rPr>
              <a:t>GIS</a:t>
            </a:r>
            <a:r>
              <a:rPr lang="zh-CN" altLang="en-US" sz="2400" b="1" dirty="0">
                <a:solidFill>
                  <a:schemeClr val="bg1"/>
                </a:solidFill>
              </a:rPr>
              <a:t>专业人士，全新打造的一款具有高效、强大生产力的桌面应用程序。</a:t>
            </a:r>
          </a:p>
        </p:txBody>
      </p:sp>
    </p:spTree>
    <p:extLst>
      <p:ext uri="{BB962C8B-B14F-4D97-AF65-F5344CB8AC3E}">
        <p14:creationId xmlns:p14="http://schemas.microsoft.com/office/powerpoint/2010/main" val="112001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A6379-7077-FCA4-FF39-3ACF8520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4250574D-3776-3465-0699-4C2F9BC763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25860" y="1904150"/>
            <a:ext cx="7632848" cy="3901114"/>
          </a:xfrm>
        </p:spPr>
        <p:txBody>
          <a:bodyPr rtlCol="0">
            <a:normAutofit/>
          </a:bodyPr>
          <a:lstStyle/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/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7A1C5256-58FD-C92B-F158-53B98F93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2.ArcGIS for </a:t>
            </a:r>
            <a:r>
              <a:rPr lang="en-US" altLang="zh-CN" sz="3200" b="1" dirty="0" err="1">
                <a:solidFill>
                  <a:srgbClr val="002060"/>
                </a:solidFill>
                <a:ea typeface="黑体" panose="02010609060101010101" pitchFamily="49" charset="-122"/>
              </a:rPr>
              <a:t>Destop</a:t>
            </a: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产品组成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>
            <a:extLst>
              <a:ext uri="{FF2B5EF4-FFF2-40B4-BE49-F238E27FC236}">
                <a16:creationId xmlns:a16="http://schemas.microsoft.com/office/drawing/2014/main" id="{6D2930DF-E1EF-0C54-AD8D-B2F39F0C129A}"/>
              </a:ext>
            </a:extLst>
          </p:cNvPr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CE4553-0CF0-4558-C830-ED4F7CA5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1660118"/>
            <a:ext cx="8424936" cy="51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8BA06B-D75A-36E5-ACB7-EB6BA5493A0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341885" y="1803671"/>
            <a:ext cx="9609828" cy="495382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24AF0B7-B09A-129E-A929-3BC2B78B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002060"/>
                </a:solidFill>
                <a:ea typeface="黑体" panose="02010609060101010101" pitchFamily="49" charset="-122"/>
              </a:rPr>
              <a:t>2.ArcGIS for </a:t>
            </a:r>
            <a:r>
              <a:rPr lang="en-US" altLang="zh-CN" sz="3600" b="1" dirty="0" err="1">
                <a:solidFill>
                  <a:srgbClr val="002060"/>
                </a:solidFill>
                <a:ea typeface="黑体" panose="02010609060101010101" pitchFamily="49" charset="-122"/>
              </a:rPr>
              <a:t>Destop</a:t>
            </a:r>
            <a:r>
              <a:rPr lang="zh-CN" altLang="en-US" sz="3600" b="1" dirty="0">
                <a:solidFill>
                  <a:srgbClr val="002060"/>
                </a:solidFill>
                <a:ea typeface="黑体" panose="02010609060101010101" pitchFamily="49" charset="-122"/>
              </a:rPr>
              <a:t>产品体系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86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311192" y="1916832"/>
            <a:ext cx="9175708" cy="4114801"/>
          </a:xfrm>
        </p:spPr>
        <p:txBody>
          <a:bodyPr rtlCol="0">
            <a:normAutofit fontScale="25000" lnSpcReduction="20000"/>
          </a:bodyPr>
          <a:lstStyle/>
          <a:p>
            <a:pPr marL="223838" lvl="1" indent="-223838">
              <a:lnSpc>
                <a:spcPts val="28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lang="zh-CN" altLang="en-US" sz="9600" dirty="0"/>
              <a:t> </a:t>
            </a:r>
            <a:r>
              <a:rPr lang="en-US" altLang="zh-CN" sz="9600" b="1" dirty="0"/>
              <a:t>ArcMap</a:t>
            </a:r>
            <a:r>
              <a:rPr lang="zh-CN" altLang="en-US" sz="9600" b="1" dirty="0"/>
              <a:t>、</a:t>
            </a:r>
            <a:r>
              <a:rPr lang="en-US" altLang="zh-CN" sz="9600" b="1" dirty="0"/>
              <a:t>ArcCatalog</a:t>
            </a:r>
            <a:r>
              <a:rPr lang="zh-CN" altLang="en-US" sz="9600" b="1" dirty="0"/>
              <a:t>和</a:t>
            </a:r>
            <a:r>
              <a:rPr lang="en-US" altLang="zh-CN" sz="9600" b="1" dirty="0"/>
              <a:t>Geoprocessing</a:t>
            </a:r>
            <a:r>
              <a:rPr lang="zh-CN" altLang="en-US" sz="9600" b="1" dirty="0"/>
              <a:t>是</a:t>
            </a:r>
            <a:r>
              <a:rPr lang="en-US" altLang="zh-CN" sz="9600" b="1" dirty="0"/>
              <a:t>ArcGIS Desktop </a:t>
            </a:r>
            <a:r>
              <a:rPr lang="zh-CN" altLang="en-US" sz="9600" b="1" dirty="0"/>
              <a:t>应用环境的基础模块。</a:t>
            </a:r>
            <a:endParaRPr lang="en-US" altLang="zh-CN" sz="9600" b="1" dirty="0"/>
          </a:p>
          <a:p>
            <a:pPr marL="442913" lvl="2" indent="-223838">
              <a:lnSpc>
                <a:spcPts val="3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kumimoji="0" lang="en-US" altLang="zh-CN" sz="9400" b="1" dirty="0">
                <a:latin typeface="Tahoma" panose="020B0604030504040204" pitchFamily="34" charset="0"/>
              </a:rPr>
              <a:t> </a:t>
            </a:r>
            <a:r>
              <a:rPr kumimoji="0" lang="en-US" altLang="zh-CN" sz="9400" b="1" dirty="0">
                <a:solidFill>
                  <a:schemeClr val="accent6"/>
                </a:solidFill>
              </a:rPr>
              <a:t>ArcMap</a:t>
            </a:r>
            <a:r>
              <a:rPr kumimoji="0" lang="en-US" altLang="zh-CN" sz="9400" b="1" dirty="0"/>
              <a:t> — </a:t>
            </a:r>
            <a:r>
              <a:rPr kumimoji="0" lang="zh-CN" altLang="en-US" sz="9400" b="1" dirty="0"/>
              <a:t>桌面系统的核心应用。是创建、查询、  浏览、编辑、绘制和出版地图的工具。</a:t>
            </a:r>
            <a:endParaRPr kumimoji="0" lang="en-US" altLang="zh-CN" sz="9400" b="1" dirty="0"/>
          </a:p>
          <a:p>
            <a:pPr marL="442913" lvl="2" indent="-223838">
              <a:lnSpc>
                <a:spcPts val="3000"/>
              </a:lnSpc>
              <a:spcBef>
                <a:spcPts val="1800"/>
              </a:spcBef>
              <a:buFont typeface="Arial"/>
              <a:buChar char="•"/>
              <a:defRPr/>
            </a:pPr>
            <a:r>
              <a:rPr kumimoji="0" lang="en-US" altLang="zh-CN" sz="9400" b="1" dirty="0">
                <a:solidFill>
                  <a:schemeClr val="accent6"/>
                </a:solidFill>
              </a:rPr>
              <a:t>ArcCatalog </a:t>
            </a:r>
            <a:r>
              <a:rPr kumimoji="0" lang="en-US" altLang="zh-CN" sz="9400" b="1" dirty="0"/>
              <a:t>— </a:t>
            </a:r>
            <a:r>
              <a:rPr kumimoji="0" lang="zh-CN" altLang="en-US" sz="9400" b="1" dirty="0"/>
              <a:t>是一个空间数据资源管理器。它以数据为核心，用于定位、浏览、搜素、组织与管理空间数据。利用</a:t>
            </a:r>
            <a:r>
              <a:rPr kumimoji="0" lang="en-US" altLang="zh-CN" sz="9400" b="1" dirty="0"/>
              <a:t>ArcCatalog</a:t>
            </a:r>
            <a:r>
              <a:rPr kumimoji="0" lang="zh-CN" altLang="en-US" sz="9400" b="1" dirty="0"/>
              <a:t>还可以创建和管理数据库，定制和应用元数据，从而大大简化用户组织、管理和维护数据工作。</a:t>
            </a:r>
            <a:endParaRPr kumimoji="0" lang="en-US" altLang="zh-CN" sz="9400" b="1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800" b="1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</a:rPr>
              <a:t>3.ArcGIS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</a:rPr>
              <a:t>桌面系統</a:t>
            </a:r>
            <a:endParaRPr lang="en-US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4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74478-3E99-7651-2543-D912E68C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</a:rPr>
              <a:t>3.ArcGIS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</a:rPr>
              <a:t>桌面系統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639C8FC-1E6E-32F4-1C40-34D1198E7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884" y="1842246"/>
            <a:ext cx="8856984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kumimoji="0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Geoprocessing</a:t>
            </a:r>
            <a:r>
              <a:rPr kumimoji="0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空间处理框架</a:t>
            </a:r>
            <a:endParaRPr kumimoji="0"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>
                <a:schemeClr val="accent1"/>
              </a:buClr>
              <a:buSzPct val="90000"/>
              <a:buNone/>
            </a:pPr>
            <a:endParaRPr kumimoji="0" lang="en-US" altLang="zh-CN" sz="2800" b="1" dirty="0">
              <a:solidFill>
                <a:srgbClr val="0000FF"/>
              </a:solidFill>
            </a:endParaRPr>
          </a:p>
          <a:p>
            <a:pPr marL="1200150" lvl="1" indent="-457200">
              <a:spcBef>
                <a:spcPct val="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ArcToolbox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（空间处理工具的集合）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执行复杂的 地理数据处理和转换的工具。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spcBef>
                <a:spcPct val="0"/>
              </a:spcBef>
              <a:buClr>
                <a:schemeClr val="accent1"/>
              </a:buClr>
              <a:buSzPct val="90000"/>
              <a:buNone/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457200">
              <a:spcBef>
                <a:spcPct val="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ModelBuilder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（可视化建模工具）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spcBef>
                <a:spcPct val="0"/>
              </a:spcBef>
              <a:buClr>
                <a:schemeClr val="accent1"/>
              </a:buClr>
              <a:buSzPct val="90000"/>
              <a:buNone/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457200">
              <a:spcBef>
                <a:spcPct val="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编程组件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Arcpy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457200">
              <a:spcBef>
                <a:spcPct val="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457200" indent="-457200" eaLnBrk="1" hangingPunct="1">
              <a:spcBef>
                <a:spcPct val="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endParaRPr lang="zh-CN" altLang="en-US" sz="28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en-US" altLang="zh-CN" sz="3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</a:rPr>
              <a:t>3.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</a:rPr>
              <a:t>ArcMap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</a:rPr>
              <a:t>-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ArcMap</a:t>
            </a:r>
            <a:r>
              <a:rPr lang="en-US" altLang="zh-CN" sz="2400" b="1" spc="-1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zh-CN" altLang="en-US" sz="2400" b="1" spc="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窗口</a:t>
            </a:r>
            <a:endParaRPr lang="en-US" b="1" dirty="0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pic>
        <p:nvPicPr>
          <p:cNvPr id="7" name="内容占位符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833" y="1628960"/>
            <a:ext cx="7520579" cy="52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6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441081-F8BD-5DC6-B4DF-C17CFF4369E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392E91-7D67-F16C-C100-4987294D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3.ArcMap-</a:t>
            </a:r>
            <a:r>
              <a:rPr lang="zh-CN" altLang="en-US" sz="2400" dirty="0">
                <a:solidFill>
                  <a:srgbClr val="C00000"/>
                </a:solidFill>
              </a:rPr>
              <a:t>基础工具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CEC2F2-A537-A553-190D-0CAAA7B9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3" y="1844825"/>
            <a:ext cx="8099851" cy="50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352509" y="2496168"/>
            <a:ext cx="9134391" cy="4114801"/>
          </a:xfrm>
        </p:spPr>
        <p:txBody>
          <a:bodyPr rtlCol="0">
            <a:normAutofit fontScale="25000" lnSpcReduction="20000"/>
          </a:bodyPr>
          <a:lstStyle/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处理地图</a:t>
            </a:r>
            <a:endParaRPr lang="en-US" altLang="zh-CN" sz="10400" spc="11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0" indent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0400" spc="11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打印地图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编辑</a:t>
            </a:r>
            <a:r>
              <a:rPr lang="en-US" altLang="zh-CN" sz="104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GIS</a:t>
            </a: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数据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使用地理处理来自动完成工作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组织和管理地理数据库和</a:t>
            </a:r>
            <a:r>
              <a:rPr lang="en-US" altLang="zh-CN" sz="104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ArcGIS</a:t>
            </a: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文档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使用</a:t>
            </a:r>
            <a:r>
              <a:rPr lang="en-US" altLang="zh-CN" sz="104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ArcGIS</a:t>
            </a:r>
            <a:r>
              <a:rPr lang="zh-CN" altLang="en-US" sz="104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 </a:t>
            </a:r>
            <a:r>
              <a:rPr lang="en-US" altLang="zh-CN" sz="104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Server</a:t>
            </a:r>
            <a:r>
              <a:rPr lang="zh-CN" altLang="en-US" sz="10400" spc="11" dirty="0"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将地图文档发布为地图服务</a:t>
            </a:r>
          </a:p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1200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3.ArcMap</a:t>
            </a:r>
            <a:endParaRPr lang="en-US" b="1" dirty="0">
              <a:solidFill>
                <a:schemeClr val="bg1"/>
              </a:solidFill>
              <a:latin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sp>
        <p:nvSpPr>
          <p:cNvPr id="17" name="object 3"/>
          <p:cNvSpPr txBox="1"/>
          <p:nvPr/>
        </p:nvSpPr>
        <p:spPr>
          <a:xfrm>
            <a:off x="1197868" y="1834575"/>
            <a:ext cx="3239367" cy="422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48"/>
              </a:lnSpc>
              <a:spcBef>
                <a:spcPct val="0"/>
              </a:spcBef>
              <a:spcAft>
                <a:spcPct val="0"/>
              </a:spcAft>
            </a:pPr>
            <a:r>
              <a:rPr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ArcMap</a:t>
            </a:r>
            <a:r>
              <a:rPr sz="2800" b="1" spc="-1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800" b="1" spc="1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应用场景</a:t>
            </a:r>
            <a:endParaRPr sz="2800" b="1" spc="1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/>
            </a:endParaRPr>
          </a:p>
        </p:txBody>
      </p:sp>
    </p:spTree>
    <p:extLst>
      <p:ext uri="{BB962C8B-B14F-4D97-AF65-F5344CB8AC3E}">
        <p14:creationId xmlns:p14="http://schemas.microsoft.com/office/powerpoint/2010/main" val="89717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693812" y="2590086"/>
            <a:ext cx="9134391" cy="4114801"/>
          </a:xfrm>
        </p:spPr>
        <p:txBody>
          <a:bodyPr rtlCol="0">
            <a:normAutofit lnSpcReduction="10000"/>
          </a:bodyPr>
          <a:lstStyle/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11" dirty="0">
                <a:latin typeface="SimSun"/>
                <a:cs typeface="SimSun"/>
              </a:rPr>
              <a:t>新建空白地图文档</a:t>
            </a:r>
            <a:endParaRPr lang="en-US" altLang="zh-CN" spc="11" dirty="0">
              <a:latin typeface="SimSun"/>
              <a:cs typeface="SimSun"/>
            </a:endParaRPr>
          </a:p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pc="11" dirty="0">
              <a:latin typeface="SimSun"/>
              <a:cs typeface="SimSun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11" dirty="0">
                <a:latin typeface="SimSun"/>
                <a:cs typeface="SimSun"/>
              </a:rPr>
              <a:t>使用地图模板创建</a:t>
            </a:r>
            <a:endParaRPr lang="en-US" altLang="zh-CN" spc="11" dirty="0">
              <a:latin typeface="SimSun"/>
              <a:cs typeface="SimSun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pc="11" dirty="0">
                <a:latin typeface="SimSun"/>
                <a:cs typeface="SimSun"/>
              </a:rPr>
              <a:t>  地图文档</a:t>
            </a:r>
          </a:p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2600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/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3.ArcMap</a:t>
            </a:r>
            <a:endParaRPr 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992028" y="1679551"/>
            <a:ext cx="3400162" cy="51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48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ArcMap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的数据组织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16" y="1615195"/>
            <a:ext cx="6840760" cy="51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322698" y="2298002"/>
            <a:ext cx="3501097" cy="3466765"/>
          </a:xfrm>
        </p:spPr>
        <p:txBody>
          <a:bodyPr rtlCol="0">
            <a:normAutofit fontScale="25000" lnSpcReduction="20000"/>
          </a:bodyPr>
          <a:lstStyle/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0" spc="12" dirty="0">
                <a:latin typeface="SimSun"/>
                <a:cs typeface="SimSun"/>
              </a:rPr>
              <a:t>地图文档</a:t>
            </a:r>
            <a:r>
              <a:rPr lang="zh-CN" altLang="en-US" sz="9600" spc="11" dirty="0">
                <a:latin typeface="SimSun"/>
                <a:cs typeface="SimSun"/>
              </a:rPr>
              <a:t>：*</a:t>
            </a:r>
            <a:r>
              <a:rPr lang="en-US" altLang="zh-CN" sz="9600" spc="11" dirty="0">
                <a:latin typeface="SimSun"/>
                <a:cs typeface="SimSun"/>
              </a:rPr>
              <a:t>.</a:t>
            </a:r>
            <a:r>
              <a:rPr lang="en-US" altLang="zh-CN" sz="9600" spc="11" dirty="0" err="1">
                <a:latin typeface="SimSun"/>
                <a:cs typeface="SimSun"/>
              </a:rPr>
              <a:t>mxd</a:t>
            </a:r>
            <a:r>
              <a:rPr lang="zh-CN" altLang="en-US" sz="9600" spc="11" dirty="0">
                <a:latin typeface="SimSun"/>
                <a:cs typeface="SimSun"/>
              </a:rPr>
              <a:t>，包含有关地图图层、页面布局和所有其他地图属性的规范</a:t>
            </a:r>
          </a:p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3.ArcMap</a:t>
            </a:r>
            <a:endParaRPr 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1029056" y="1617945"/>
            <a:ext cx="351891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3204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设置地图文档属性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78" y="1700808"/>
            <a:ext cx="6992889" cy="50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/>
              <a:t> 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ArcGIS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结构体系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ArcGIS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桌面版的基本功能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熟悉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ArcGIS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数据管理、数据编辑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空间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数据的处理与转换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专题地图的制作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矢量数据空间分析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栅格数据空间分析功能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水文分析</a:t>
            </a: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主要内容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8" y="1834575"/>
            <a:ext cx="3949814" cy="224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  <a:buClr>
                <a:srgbClr val="C00000"/>
              </a:buClr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图解建模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C00000"/>
              </a:buClr>
            </a:pP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3D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C00000"/>
              </a:buClr>
            </a:pP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ArcGIS pro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介绍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C00000"/>
              </a:buClr>
            </a:pP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综合分析</a:t>
            </a:r>
            <a:endParaRPr lang="zh-CN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9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3.ArcMap</a:t>
            </a:r>
            <a:endParaRPr 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1341884" y="1681697"/>
            <a:ext cx="2993127" cy="473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4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设置地图文档属性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1734643" y="2513116"/>
            <a:ext cx="1376476" cy="782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 u="sng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相对路径</a:t>
            </a:r>
            <a:endParaRPr sz="2400" b="1" u="sng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>
              <a:lnSpc>
                <a:spcPts val="2400"/>
              </a:lnSpc>
              <a:spcBef>
                <a:spcPts val="1056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标题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1716529" y="3425797"/>
            <a:ext cx="7635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摘要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716529" y="3862830"/>
            <a:ext cx="7635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描述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1716529" y="4303875"/>
            <a:ext cx="7635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作者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716529" y="4742787"/>
            <a:ext cx="7635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 u="sng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标签</a:t>
            </a:r>
            <a:endParaRPr sz="2400" b="1" u="sng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1716530" y="5147326"/>
            <a:ext cx="586085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22" y="2230345"/>
            <a:ext cx="3136262" cy="4480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24" y="1470064"/>
            <a:ext cx="5414968" cy="5319969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8316462" y="580228"/>
            <a:ext cx="2186940" cy="381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/>
              </a:rPr>
              <a:t>修复数据源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Hei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8191452" y="1072969"/>
            <a:ext cx="229544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逐个修复数据源</a:t>
            </a:r>
            <a:endParaRPr sz="2400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3708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3.ArcMap</a:t>
            </a:r>
            <a:endParaRPr 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693812" y="2034722"/>
            <a:ext cx="3545994" cy="416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ts val="3548"/>
              </a:lnSpc>
              <a:spcBef>
                <a:spcPct val="0"/>
              </a:spcBef>
              <a:spcAft>
                <a:spcPct val="0"/>
              </a:spcAft>
            </a:pPr>
            <a:r>
              <a:rPr sz="2800" b="1" dirty="0" err="1">
                <a:solidFill>
                  <a:srgbClr val="C00000"/>
                </a:solidFill>
                <a:latin typeface="Times New Roman"/>
                <a:cs typeface="Times New Roman"/>
              </a:rPr>
              <a:t>ArcMap</a:t>
            </a:r>
            <a:r>
              <a:rPr sz="2800" b="1" dirty="0" err="1">
                <a:solidFill>
                  <a:srgbClr val="C00000"/>
                </a:solidFill>
                <a:latin typeface="SimHei"/>
                <a:cs typeface="SimHei"/>
              </a:rPr>
              <a:t>的数据组织</a:t>
            </a:r>
            <a:endParaRPr sz="2800" b="1" dirty="0">
              <a:solidFill>
                <a:srgbClr val="C00000"/>
              </a:solidFill>
              <a:latin typeface="SimHei"/>
              <a:cs typeface="SimHei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1051263" y="2967856"/>
            <a:ext cx="5547205" cy="955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数据框</a:t>
            </a:r>
            <a:r>
              <a:rPr sz="2200" b="1" spc="1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：对于给定的地图范围和地图投影，数据框将显示以特定顺序绘制的一系列图层</a:t>
            </a:r>
            <a:endParaRPr sz="2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1033483" y="4131493"/>
            <a:ext cx="5547205" cy="955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图层：定义</a:t>
            </a:r>
            <a:r>
              <a:rPr sz="2200" b="1" spc="5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200" b="1" spc="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GIS</a:t>
            </a:r>
            <a:r>
              <a:rPr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数据集如何</a:t>
            </a:r>
            <a:r>
              <a:rPr sz="2200" b="1" spc="1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在地图视图中进行符号化和标注（即描绘）的地图图层</a:t>
            </a:r>
            <a:endParaRPr sz="2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1081619" y="5535528"/>
            <a:ext cx="5547205" cy="44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图层组：按类别组织一系列</a:t>
            </a:r>
            <a:r>
              <a:rPr sz="2200" b="1" spc="1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图层</a:t>
            </a:r>
            <a:endParaRPr sz="2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800" y="2276872"/>
            <a:ext cx="4923218" cy="43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endParaRPr lang="en-US" altLang="zh-CN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3.ArcMap</a:t>
            </a:r>
            <a:endParaRPr 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1558213" y="2279081"/>
            <a:ext cx="2186940" cy="570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新建数据框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1588694" y="3118169"/>
            <a:ext cx="2427681" cy="35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32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插入</a:t>
            </a: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/</a:t>
            </a:r>
            <a:r>
              <a:rPr sz="2400" b="1" spc="14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移除数据框</a:t>
            </a:r>
            <a:endParaRPr sz="2400" b="1" spc="1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1601087" y="3832672"/>
            <a:ext cx="290809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活动数据框</a:t>
            </a:r>
            <a:r>
              <a:rPr sz="2400" b="1" spc="11" dirty="0" err="1">
                <a:solidFill>
                  <a:schemeClr val="bg1"/>
                </a:solidFill>
                <a:latin typeface="SimSun"/>
                <a:cs typeface="SimSun"/>
              </a:rPr>
              <a:t>（黑色</a:t>
            </a:r>
            <a:r>
              <a:rPr sz="2400" b="1" spc="11" dirty="0">
                <a:solidFill>
                  <a:schemeClr val="bg1"/>
                </a:solidFill>
                <a:latin typeface="SimSun"/>
                <a:cs typeface="SimSun"/>
              </a:rPr>
              <a:t>）</a:t>
            </a:r>
          </a:p>
        </p:txBody>
      </p:sp>
      <p:sp>
        <p:nvSpPr>
          <p:cNvPr id="22" name="object 7"/>
          <p:cNvSpPr txBox="1"/>
          <p:nvPr/>
        </p:nvSpPr>
        <p:spPr>
          <a:xfrm>
            <a:off x="1971377" y="4329166"/>
            <a:ext cx="340189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sz="2000" b="1" spc="642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激活方式：</a:t>
            </a:r>
            <a:r>
              <a:rPr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Alt+</a:t>
            </a:r>
            <a:r>
              <a:rPr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单击数据框</a:t>
            </a:r>
            <a:endParaRPr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1588694" y="4739535"/>
            <a:ext cx="290779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在数据框间移动图层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2073630" y="5187283"/>
            <a:ext cx="167152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–</a:t>
            </a:r>
            <a:r>
              <a:rPr lang="en-US" sz="2000" spc="64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-</a:t>
            </a: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图层复制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9" y="683162"/>
            <a:ext cx="4182076" cy="60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1200" dirty="0"/>
          </a:p>
          <a:p>
            <a:pPr marL="223838" lvl="1" indent="-223838">
              <a:lnSpc>
                <a:spcPct val="120000"/>
              </a:lnSpc>
              <a:spcBef>
                <a:spcPts val="1800"/>
              </a:spcBef>
              <a:buFont typeface="Arial"/>
              <a:buChar char="•"/>
              <a:defRPr/>
            </a:pPr>
            <a:endParaRPr lang="en-US" altLang="zh-CN" sz="2400" dirty="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altLang="zh-CN" sz="2800" dirty="0"/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en-US" altLang="zh-CN" sz="2800" dirty="0"/>
              <a:t>   </a:t>
            </a:r>
            <a:endParaRPr lang="en-US" altLang="zh-CN" sz="2800" u="sng" dirty="0"/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3.ArcMap</a:t>
            </a:r>
            <a:endParaRPr 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679574" y="2124578"/>
            <a:ext cx="3000756" cy="381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向地图添加数据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1710054" y="2991972"/>
            <a:ext cx="260177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加载不同格式数据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57200">
              <a:lnSpc>
                <a:spcPts val="2446"/>
              </a:lnSpc>
              <a:spcBef>
                <a:spcPts val="697"/>
              </a:spcBef>
              <a:spcAft>
                <a:spcPct val="0"/>
              </a:spcAft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–</a:t>
            </a:r>
            <a:r>
              <a:rPr sz="2400" spc="64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Geodatabase</a:t>
            </a:r>
          </a:p>
          <a:p>
            <a:pPr marL="457200">
              <a:lnSpc>
                <a:spcPts val="2446"/>
              </a:lnSpc>
              <a:spcBef>
                <a:spcPts val="483"/>
              </a:spcBef>
              <a:spcAft>
                <a:spcPct val="0"/>
              </a:spcAft>
            </a:pP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–</a:t>
            </a:r>
            <a:r>
              <a:rPr sz="2400" b="1" spc="64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Shapefile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2205980" y="4395179"/>
            <a:ext cx="1656184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–</a:t>
            </a:r>
            <a:r>
              <a:rPr sz="2400" spc="64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Excel</a:t>
            </a:r>
            <a:r>
              <a:rPr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表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>
              <a:lnSpc>
                <a:spcPts val="2449"/>
              </a:lnSpc>
              <a:spcBef>
                <a:spcPts val="445"/>
              </a:spcBef>
              <a:spcAft>
                <a:spcPct val="0"/>
              </a:spcAft>
            </a:pP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–</a:t>
            </a:r>
            <a:r>
              <a:rPr sz="2400" b="1" spc="64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Raster</a:t>
            </a:r>
          </a:p>
        </p:txBody>
      </p:sp>
      <p:sp>
        <p:nvSpPr>
          <p:cNvPr id="18" name="object 6"/>
          <p:cNvSpPr txBox="1"/>
          <p:nvPr/>
        </p:nvSpPr>
        <p:spPr>
          <a:xfrm>
            <a:off x="1710054" y="5152490"/>
            <a:ext cx="2008962" cy="383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2400" b="1" spc="1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添加X、Y数据</a:t>
            </a:r>
            <a:endParaRPr sz="2400" b="1" spc="1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493" y="1340768"/>
            <a:ext cx="6990730" cy="54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600" dirty="0"/>
              <a:t>空间数据的资源管理器</a:t>
            </a:r>
            <a:endParaRPr lang="en-US" altLang="zh-CN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600" dirty="0"/>
              <a:t>链接</a:t>
            </a:r>
            <a:r>
              <a:rPr lang="en-US" altLang="zh-CN" sz="2600" dirty="0"/>
              <a:t>(Folder Connection)</a:t>
            </a:r>
          </a:p>
          <a:p>
            <a:pPr marL="0" indent="0">
              <a:buNone/>
            </a:pPr>
            <a:br>
              <a:rPr lang="en-US" altLang="zh-CN" dirty="0"/>
            </a:b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4.ArcCatalog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40" y="883421"/>
            <a:ext cx="6192689" cy="584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95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1"/>
          </p:nvPr>
        </p:nvSpPr>
        <p:spPr>
          <a:xfrm>
            <a:off x="847437" y="1661249"/>
            <a:ext cx="9746539" cy="500811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/>
              <a:t>ArcCatalog </a:t>
            </a:r>
            <a:r>
              <a:rPr lang="zh-CN" altLang="en-US" sz="2600" dirty="0"/>
              <a:t>窗口组成</a:t>
            </a:r>
            <a:endParaRPr lang="en-US" altLang="zh-CN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600" dirty="0"/>
              <a:t>窗口选项卡窗口</a:t>
            </a:r>
            <a:endParaRPr lang="en-US" altLang="zh-CN" sz="2600" dirty="0"/>
          </a:p>
          <a:p>
            <a:pPr lvl="1"/>
            <a:r>
              <a:rPr lang="zh-CN" altLang="en-US" sz="2600" b="1" dirty="0"/>
              <a:t>内容栏</a:t>
            </a:r>
            <a:endParaRPr lang="en-US" altLang="zh-CN" sz="2600" b="1" dirty="0"/>
          </a:p>
          <a:p>
            <a:pPr lvl="1"/>
            <a:r>
              <a:rPr lang="zh-CN" altLang="en-US" sz="2600" b="1" dirty="0"/>
              <a:t>预览栏</a:t>
            </a:r>
            <a:endParaRPr lang="en-US" altLang="zh-CN" sz="2600" b="1" dirty="0"/>
          </a:p>
          <a:p>
            <a:pPr lvl="1"/>
            <a:r>
              <a:rPr lang="zh-CN" altLang="en-US" sz="2600" b="1" dirty="0"/>
              <a:t>元数据栏</a:t>
            </a:r>
          </a:p>
          <a:p>
            <a:pPr marL="231775" lvl="1" indent="0">
              <a:lnSpc>
                <a:spcPct val="160000"/>
              </a:lnSpc>
              <a:spcAft>
                <a:spcPct val="20000"/>
              </a:spcAft>
              <a:buNone/>
            </a:pPr>
            <a:endParaRPr lang="zh-CN" altLang="en-US" sz="2600" b="1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4.ArcCatalog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68" y="1821332"/>
            <a:ext cx="6680081" cy="47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7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4.ArcCatalog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10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658465"/>
            <a:ext cx="829366" cy="26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46" y="1758292"/>
            <a:ext cx="3444137" cy="4767052"/>
          </a:xfrm>
          <a:prstGeom prst="rect">
            <a:avLst/>
          </a:prstGeom>
        </p:spPr>
      </p:pic>
      <p:pic>
        <p:nvPicPr>
          <p:cNvPr id="13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82" y="1904517"/>
            <a:ext cx="5144098" cy="48407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2" y="1955620"/>
            <a:ext cx="2712894" cy="39936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14392" y="1317091"/>
            <a:ext cx="16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</p:txBody>
      </p:sp>
    </p:spTree>
    <p:extLst>
      <p:ext uri="{BB962C8B-B14F-4D97-AF65-F5344CB8AC3E}">
        <p14:creationId xmlns:p14="http://schemas.microsoft.com/office/powerpoint/2010/main" val="1909936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 </a:t>
            </a:r>
            <a:r>
              <a:rPr lang="zh-CN" altLang="zh-CN" sz="2600" dirty="0"/>
              <a:t>看电影《地理空间革命》</a:t>
            </a:r>
            <a:r>
              <a:rPr lang="zh-CN" altLang="en-US" sz="2600" dirty="0"/>
              <a:t>，</a:t>
            </a:r>
            <a:r>
              <a:rPr lang="zh-CN" altLang="zh-CN" sz="2600" dirty="0"/>
              <a:t>写一篇关于</a:t>
            </a:r>
            <a:r>
              <a:rPr lang="en-US" altLang="zh-CN" sz="2600" dirty="0"/>
              <a:t>GIS</a:t>
            </a:r>
            <a:r>
              <a:rPr lang="zh-CN" altLang="zh-CN" sz="2600" dirty="0"/>
              <a:t>的观后感。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2. ArcMap</a:t>
            </a:r>
            <a:r>
              <a:rPr lang="zh-CN" altLang="en-US" sz="2600" dirty="0"/>
              <a:t>的基本操作练习</a:t>
            </a:r>
            <a:endParaRPr lang="en-US" altLang="zh-CN" sz="2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3. Arc Catalog</a:t>
            </a:r>
            <a:r>
              <a:rPr lang="zh-CN" altLang="en-US" sz="2600" dirty="0"/>
              <a:t>数据管理问题</a:t>
            </a:r>
            <a:endParaRPr lang="en-US" altLang="zh-CN" sz="26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600" dirty="0"/>
              <a:t>  （</a:t>
            </a:r>
            <a:r>
              <a:rPr lang="en-US" altLang="zh-CN" sz="2600" dirty="0"/>
              <a:t>1</a:t>
            </a:r>
            <a:r>
              <a:rPr lang="zh-CN" altLang="en-US" sz="2600" dirty="0"/>
              <a:t>）</a:t>
            </a:r>
            <a:r>
              <a:rPr lang="zh-CN" altLang="zh-CN" sz="2600" dirty="0"/>
              <a:t>陆地卫星影像</a:t>
            </a:r>
            <a:r>
              <a:rPr lang="en-US" altLang="zh-CN" sz="2600" dirty="0"/>
              <a:t>L720021127</a:t>
            </a:r>
            <a:r>
              <a:rPr lang="zh-CN" altLang="zh-CN" sz="2600" dirty="0"/>
              <a:t>有多少行？多少列？像元尺寸是多少？有几个波段？坐标系统是什么？</a:t>
            </a:r>
            <a:endParaRPr lang="en-US" altLang="zh-CN" sz="2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  </a:t>
            </a:r>
            <a:r>
              <a:rPr lang="zh-CN" altLang="en-US" sz="2600" dirty="0"/>
              <a:t>（</a:t>
            </a:r>
            <a:r>
              <a:rPr lang="en-US" altLang="zh-CN" sz="2600" dirty="0"/>
              <a:t>2</a:t>
            </a:r>
            <a:r>
              <a:rPr lang="zh-CN" altLang="en-US" sz="2600" dirty="0"/>
              <a:t>）</a:t>
            </a:r>
            <a:r>
              <a:rPr lang="en-US" altLang="zh-CN" sz="2600" dirty="0" err="1"/>
              <a:t>ArcCatalog</a:t>
            </a:r>
            <a:r>
              <a:rPr lang="en-US" altLang="zh-CN" sz="2600" dirty="0"/>
              <a:t> </a:t>
            </a:r>
            <a:r>
              <a:rPr lang="zh-CN" altLang="zh-CN" sz="2600" dirty="0"/>
              <a:t>能读取哪些不同的文件格式？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837828" y="100502"/>
            <a:ext cx="9144001" cy="13716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53132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教学重点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/>
              <a:buChar char="•"/>
              <a:defRPr/>
            </a:pPr>
            <a:r>
              <a:rPr lang="en-US" altLang="zh-CN" sz="3000" dirty="0"/>
              <a:t>Geodatabase</a:t>
            </a:r>
            <a:r>
              <a:rPr lang="zh-CN" altLang="en-US" sz="3000" dirty="0"/>
              <a:t>的创建与管理</a:t>
            </a:r>
            <a:endParaRPr lang="en-US" altLang="zh-CN" sz="3000" dirty="0"/>
          </a:p>
          <a:p>
            <a:pPr>
              <a:buFont typeface="Arial"/>
              <a:buChar char="•"/>
              <a:defRPr/>
            </a:pPr>
            <a:r>
              <a:rPr lang="en-US" altLang="zh-CN" sz="3000" dirty="0"/>
              <a:t>Geodatabase</a:t>
            </a:r>
            <a:r>
              <a:rPr lang="zh-CN" altLang="zh-CN" sz="3000" dirty="0"/>
              <a:t>的编辑</a:t>
            </a:r>
            <a:r>
              <a:rPr lang="zh-CN" altLang="en-US" sz="3000" dirty="0"/>
              <a:t>与创建拓扑</a:t>
            </a:r>
            <a:endParaRPr lang="en-US" altLang="zh-CN" sz="3000" dirty="0"/>
          </a:p>
          <a:p>
            <a:pPr>
              <a:buFont typeface="Arial"/>
              <a:buChar char="•"/>
              <a:defRPr/>
            </a:pPr>
            <a:r>
              <a:rPr lang="zh-CN" altLang="zh-CN" sz="3000" dirty="0"/>
              <a:t>空间数据的转换与处理</a:t>
            </a:r>
          </a:p>
          <a:p>
            <a:pPr>
              <a:buFont typeface="Arial"/>
              <a:buChar char="•"/>
              <a:defRPr/>
            </a:pPr>
            <a:r>
              <a:rPr lang="zh-CN" altLang="zh-CN" sz="3000" dirty="0"/>
              <a:t>专题地图的制作</a:t>
            </a:r>
          </a:p>
          <a:p>
            <a:pPr>
              <a:buFont typeface="Arial"/>
              <a:buChar char="•"/>
              <a:defRPr/>
            </a:pPr>
            <a:r>
              <a:rPr lang="zh-CN" altLang="zh-CN" sz="3000" dirty="0"/>
              <a:t>矢量</a:t>
            </a:r>
            <a:r>
              <a:rPr lang="zh-CN" altLang="en-US" sz="3000" dirty="0"/>
              <a:t>及栅格数据</a:t>
            </a:r>
            <a:r>
              <a:rPr lang="zh-CN" altLang="zh-CN" sz="3000" dirty="0"/>
              <a:t>的空间分析方法</a:t>
            </a:r>
            <a:endParaRPr lang="en-US" altLang="zh-CN" sz="3000" dirty="0"/>
          </a:p>
          <a:p>
            <a:pPr>
              <a:buFont typeface="Arial"/>
              <a:buChar char="•"/>
              <a:defRPr/>
            </a:pPr>
            <a:r>
              <a:rPr lang="zh-CN" altLang="en-US" sz="3000" dirty="0"/>
              <a:t>图解建模</a:t>
            </a:r>
            <a:endParaRPr lang="en-US" altLang="zh-CN" sz="3000" dirty="0"/>
          </a:p>
          <a:p>
            <a:pPr>
              <a:buFont typeface="Arial"/>
              <a:buChar char="•"/>
              <a:defRPr/>
            </a:pPr>
            <a:r>
              <a:rPr lang="zh-CN" altLang="en-US" sz="3000" dirty="0"/>
              <a:t>综合分析</a:t>
            </a:r>
            <a:endParaRPr lang="zh-CN" altLang="zh-CN" sz="3000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教学重点、难点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  <p:sp>
        <p:nvSpPr>
          <p:cNvPr id="8" name="内容占位符 13"/>
          <p:cNvSpPr txBox="1">
            <a:spLocks/>
          </p:cNvSpPr>
          <p:nvPr/>
        </p:nvSpPr>
        <p:spPr>
          <a:xfrm>
            <a:off x="6310437" y="2060849"/>
            <a:ext cx="4896543" cy="230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3700" b="1" dirty="0">
                <a:ea typeface="黑体" panose="02010609060101010101" pitchFamily="49" charset="-122"/>
              </a:rPr>
              <a:t>教学难点</a:t>
            </a:r>
            <a:endParaRPr lang="en-US" altLang="zh-CN" sz="3700" b="1" dirty="0"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Arial"/>
              <a:buChar char="•"/>
              <a:defRPr/>
            </a:pPr>
            <a:r>
              <a:rPr lang="zh-CN" altLang="zh-CN" sz="4200" b="1" dirty="0">
                <a:solidFill>
                  <a:schemeClr val="bg1"/>
                </a:solidFill>
              </a:rPr>
              <a:t>空间数据拓扑编辑及拓扑重建 ；</a:t>
            </a:r>
            <a:endParaRPr lang="en-US" altLang="zh-CN" sz="4200" b="1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Arial"/>
              <a:buChar char="•"/>
              <a:defRPr/>
            </a:pPr>
            <a:r>
              <a:rPr lang="zh-CN" altLang="zh-CN" sz="4200" b="1" dirty="0">
                <a:solidFill>
                  <a:schemeClr val="bg1"/>
                </a:solidFill>
              </a:rPr>
              <a:t>两种网络数据及网络分析</a:t>
            </a:r>
            <a:endParaRPr lang="en-US" altLang="zh-CN" sz="4200" b="1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Arial"/>
              <a:buChar char="•"/>
              <a:defRPr/>
            </a:pPr>
            <a:r>
              <a:rPr lang="zh-CN" altLang="en-US" sz="4200" b="1" dirty="0">
                <a:solidFill>
                  <a:schemeClr val="bg1"/>
                </a:solidFill>
              </a:rPr>
              <a:t>标准与注记</a:t>
            </a:r>
            <a:endParaRPr lang="en-US" altLang="zh-CN" sz="4200" b="1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  <a:buClr>
                <a:srgbClr val="C00000"/>
              </a:buClr>
              <a:buFont typeface="Arial"/>
              <a:buChar char="•"/>
              <a:defRPr/>
            </a:pPr>
            <a:r>
              <a:rPr lang="en-US" altLang="zh-CN" sz="4200" b="1" dirty="0" err="1">
                <a:solidFill>
                  <a:schemeClr val="bg1"/>
                </a:solidFill>
              </a:rPr>
              <a:t>ArcPro</a:t>
            </a:r>
            <a:r>
              <a:rPr lang="en-US" altLang="zh-CN" sz="4200" b="1" dirty="0">
                <a:solidFill>
                  <a:schemeClr val="bg1"/>
                </a:solidFill>
              </a:rPr>
              <a:t> 3D</a:t>
            </a:r>
            <a:r>
              <a:rPr lang="zh-CN" altLang="en-US" sz="4200" b="1" dirty="0">
                <a:solidFill>
                  <a:schemeClr val="bg1"/>
                </a:solidFill>
              </a:rPr>
              <a:t>模型</a:t>
            </a:r>
            <a:endParaRPr lang="en-US" altLang="zh-CN" sz="4200" b="1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197868" y="1700808"/>
            <a:ext cx="9134391" cy="4114801"/>
          </a:xfrm>
        </p:spPr>
        <p:txBody>
          <a:bodyPr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2400" dirty="0"/>
              <a:t>国安，杨昕编著</a:t>
            </a:r>
            <a:r>
              <a:rPr lang="en-US" altLang="zh-CN" sz="2400" dirty="0"/>
              <a:t>.</a:t>
            </a:r>
            <a:r>
              <a:rPr lang="zh-CN" altLang="zh-CN" sz="2400" dirty="0"/>
              <a:t>《</a:t>
            </a:r>
            <a:r>
              <a:rPr lang="en-US" altLang="zh-CN" sz="2400" dirty="0"/>
              <a:t>ArcGIS</a:t>
            </a:r>
            <a:r>
              <a:rPr lang="zh-CN" altLang="zh-CN" sz="2400" dirty="0"/>
              <a:t>地理信息系统空间分析实验教程》</a:t>
            </a:r>
            <a:r>
              <a:rPr lang="zh-CN" altLang="en-US" sz="2400" dirty="0"/>
              <a:t>（第三版）</a:t>
            </a:r>
            <a:r>
              <a:rPr lang="en-US" altLang="zh-CN" sz="2400" dirty="0"/>
              <a:t>.</a:t>
            </a:r>
            <a:r>
              <a:rPr lang="zh-CN" altLang="zh-CN" sz="2400" dirty="0"/>
              <a:t>科学出版社，</a:t>
            </a:r>
            <a:r>
              <a:rPr lang="en-US" altLang="zh-CN" sz="2400" dirty="0"/>
              <a:t>2006.</a:t>
            </a:r>
            <a:endParaRPr lang="zh-CN" altLang="zh-CN" sz="24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zh-CN" sz="2400" dirty="0"/>
              <a:t>Shashi </a:t>
            </a:r>
            <a:r>
              <a:rPr lang="en-US" altLang="zh-CN" sz="2400" dirty="0" err="1"/>
              <a:t>Shekhar</a:t>
            </a:r>
            <a:r>
              <a:rPr lang="zh-CN" altLang="zh-CN" sz="2400" dirty="0"/>
              <a:t>，</a:t>
            </a:r>
            <a:r>
              <a:rPr lang="en-US" altLang="zh-CN" sz="2400" dirty="0"/>
              <a:t>Sanjay Chawla</a:t>
            </a:r>
            <a:r>
              <a:rPr lang="zh-CN" altLang="zh-CN" sz="2400" dirty="0"/>
              <a:t>著</a:t>
            </a:r>
            <a:r>
              <a:rPr lang="en-US" altLang="zh-CN" sz="2400" dirty="0"/>
              <a:t>.</a:t>
            </a:r>
            <a:r>
              <a:rPr lang="zh-CN" altLang="zh-CN" sz="2400" dirty="0"/>
              <a:t>谢昆青等译</a:t>
            </a:r>
            <a:r>
              <a:rPr lang="en-US" altLang="zh-CN" sz="2400" dirty="0"/>
              <a:t>. </a:t>
            </a:r>
            <a:r>
              <a:rPr lang="zh-CN" altLang="zh-CN" sz="2400" dirty="0"/>
              <a:t>《空间数据库》</a:t>
            </a:r>
            <a:r>
              <a:rPr lang="en-US" altLang="zh-CN" sz="2400" dirty="0"/>
              <a:t>.</a:t>
            </a:r>
            <a:r>
              <a:rPr lang="zh-CN" altLang="zh-CN" sz="2400" dirty="0"/>
              <a:t>机械工业出版社</a:t>
            </a:r>
            <a:r>
              <a:rPr lang="en-US" altLang="zh-CN" sz="2400" dirty="0"/>
              <a:t>,2006.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zh-CN" sz="2400" dirty="0"/>
              <a:t>ArcMap</a:t>
            </a:r>
            <a:r>
              <a:rPr lang="zh-CN" altLang="zh-CN" sz="2400" dirty="0"/>
              <a:t>编辑手册</a:t>
            </a:r>
            <a:r>
              <a:rPr lang="en-US" altLang="zh-CN" sz="2400" dirty="0"/>
              <a:t>; </a:t>
            </a:r>
            <a:r>
              <a:rPr lang="en-US" altLang="zh-CN" sz="2400" dirty="0" err="1"/>
              <a:t>ArcCatalog</a:t>
            </a:r>
            <a:r>
              <a:rPr lang="zh-CN" altLang="zh-CN" sz="2400" dirty="0"/>
              <a:t>学习手册</a:t>
            </a:r>
            <a:r>
              <a:rPr lang="en-US" altLang="zh-CN" sz="2400" dirty="0"/>
              <a:t>; ArcGIS </a:t>
            </a:r>
            <a:r>
              <a:rPr lang="zh-CN" altLang="zh-CN" sz="2400" dirty="0"/>
              <a:t>白皮书，</a:t>
            </a:r>
            <a:r>
              <a:rPr lang="en-US" altLang="zh-CN" sz="2400" dirty="0" err="1"/>
              <a:t>Esri</a:t>
            </a:r>
            <a:r>
              <a:rPr lang="en-US" altLang="zh-CN" sz="2400" dirty="0"/>
              <a:t> </a:t>
            </a:r>
            <a:r>
              <a:rPr lang="zh-CN" altLang="zh-CN" sz="2400" dirty="0"/>
              <a:t>中国信息技术有限公司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en-US" sz="2400" dirty="0"/>
              <a:t>高海东，任宗萍，庞国伟编著</a:t>
            </a:r>
            <a:r>
              <a:rPr lang="en-US" altLang="zh-CN" sz="2400" dirty="0"/>
              <a:t>.</a:t>
            </a:r>
            <a:r>
              <a:rPr lang="zh-CN" altLang="en-US" sz="2400" dirty="0"/>
              <a:t>地理信息科学实践</a:t>
            </a:r>
            <a:r>
              <a:rPr lang="en-US" altLang="zh-CN" sz="2400" dirty="0"/>
              <a:t>-</a:t>
            </a:r>
            <a:r>
              <a:rPr lang="zh-CN" altLang="en-US" sz="2400" dirty="0"/>
              <a:t>基于</a:t>
            </a:r>
            <a:r>
              <a:rPr lang="en-US" altLang="zh-CN" sz="2400" dirty="0"/>
              <a:t>ArcGIS Pro</a:t>
            </a:r>
            <a:r>
              <a:rPr lang="zh-CN" altLang="en-US" sz="2400" dirty="0"/>
              <a:t>，中国水利水电出版社，</a:t>
            </a:r>
            <a:r>
              <a:rPr lang="en-US" altLang="zh-CN" sz="2400" dirty="0"/>
              <a:t>2021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参考资料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84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125860" y="1988840"/>
            <a:ext cx="10081120" cy="4680520"/>
          </a:xfrm>
        </p:spPr>
        <p:txBody>
          <a:bodyPr rtlCol="0">
            <a:normAutofit fontScale="92500"/>
          </a:bodyPr>
          <a:lstStyle/>
          <a:p>
            <a:pPr>
              <a:buFont typeface="Arial"/>
              <a:buChar char="•"/>
              <a:defRPr/>
            </a:pPr>
            <a:r>
              <a:rPr lang="en-US" altLang="zh-CN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https://www.163.com/dy/article/</a:t>
            </a:r>
            <a:r>
              <a:rPr lang="en-US" altLang="zh-CN" sz="2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IOC0NSI705319UN7.html</a:t>
            </a:r>
            <a:r>
              <a:rPr lang="zh-CN" altLang="en-US" sz="2400" dirty="0">
                <a:solidFill>
                  <a:srgbClr val="002060"/>
                </a:solidFill>
              </a:rPr>
              <a:t>地理科学数据库网站合集（</a:t>
            </a:r>
            <a:r>
              <a:rPr lang="en-US" altLang="zh-CN" sz="2400" dirty="0">
                <a:solidFill>
                  <a:srgbClr val="002060"/>
                </a:solidFill>
              </a:rPr>
              <a:t>2024</a:t>
            </a:r>
            <a:r>
              <a:rPr lang="zh-CN" altLang="en-US" sz="2400" dirty="0">
                <a:solidFill>
                  <a:srgbClr val="002060"/>
                </a:solidFill>
              </a:rPr>
              <a:t>年最新版）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altLang="zh-CN" sz="2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https://zhuanlan.zhihu.com/p/141776702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altLang="zh-CN" sz="2400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https://www.zhihu.com/question/23155357?sort=created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altLang="zh-CN" sz="2400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https://search.bilibili.com/all?keyword=arcgis&amp;search_source=</a:t>
            </a:r>
            <a:r>
              <a:rPr lang="en-US" altLang="zh-CN" sz="2400" dirty="0">
                <a:solidFill>
                  <a:srgbClr val="002060"/>
                </a:solidFill>
              </a:rPr>
              <a:t>1</a:t>
            </a:r>
          </a:p>
          <a:p>
            <a:pPr>
              <a:buFont typeface="Arial"/>
              <a:buChar char="•"/>
              <a:defRPr/>
            </a:pPr>
            <a:r>
              <a:rPr lang="en-US" altLang="zh-CN" sz="2400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https://www.arcgis.net.cn/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zh-CN" altLang="zh-CN" sz="2400" dirty="0">
                <a:solidFill>
                  <a:srgbClr val="002060"/>
                </a:solidFill>
              </a:rPr>
              <a:t>麻辣</a:t>
            </a:r>
            <a:r>
              <a:rPr lang="en-US" altLang="zh-CN" sz="2400" dirty="0">
                <a:solidFill>
                  <a:srgbClr val="002060"/>
                </a:solidFill>
              </a:rPr>
              <a:t>GIS:  </a:t>
            </a:r>
            <a:r>
              <a:rPr lang="en-US" altLang="zh-CN" sz="2400" u="sng" dirty="0">
                <a:solidFill>
                  <a:srgbClr val="00206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https://malagis.com/</a:t>
            </a:r>
            <a:endParaRPr lang="zh-CN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altLang="zh-CN" sz="2400" dirty="0">
                <a:solidFill>
                  <a:srgbClr val="002060"/>
                </a:solidFill>
              </a:rPr>
              <a:t>GIS</a:t>
            </a:r>
            <a:r>
              <a:rPr lang="zh-CN" altLang="zh-CN" sz="2400" dirty="0">
                <a:solidFill>
                  <a:srgbClr val="002060"/>
                </a:solidFill>
              </a:rPr>
              <a:t>帝国</a:t>
            </a:r>
            <a:r>
              <a:rPr lang="en-US" altLang="zh-CN" sz="2400" dirty="0">
                <a:solidFill>
                  <a:srgbClr val="002060"/>
                </a:solidFill>
              </a:rPr>
              <a:t>: </a:t>
            </a:r>
            <a:r>
              <a:rPr lang="en-US" altLang="zh-CN" sz="2400" u="sng" dirty="0">
                <a:solidFill>
                  <a:srgbClr val="00206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http://www.gisempire.com/index.html</a:t>
            </a:r>
            <a:endParaRPr lang="zh-CN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altLang="zh-CN" sz="2400" dirty="0" err="1">
                <a:solidFill>
                  <a:srgbClr val="002060"/>
                </a:solidFill>
              </a:rPr>
              <a:t>ESri</a:t>
            </a:r>
            <a:r>
              <a:rPr lang="en-US" altLang="zh-CN" sz="2400" dirty="0">
                <a:solidFill>
                  <a:srgbClr val="002060"/>
                </a:solidFill>
              </a:rPr>
              <a:t> </a:t>
            </a:r>
            <a:r>
              <a:rPr lang="zh-CN" altLang="zh-CN" sz="2400" dirty="0">
                <a:solidFill>
                  <a:srgbClr val="002060"/>
                </a:solidFill>
              </a:rPr>
              <a:t>培训中心</a:t>
            </a:r>
            <a:r>
              <a:rPr lang="en-US" altLang="zh-CN" sz="2400" dirty="0">
                <a:solidFill>
                  <a:srgbClr val="002060"/>
                </a:solidFill>
              </a:rPr>
              <a:t>: </a:t>
            </a:r>
            <a:r>
              <a:rPr lang="en-US" altLang="zh-CN" sz="2400" u="sng" dirty="0">
                <a:solidFill>
                  <a:srgbClr val="00206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http://www.higis.cn/2685</a:t>
            </a:r>
            <a:endParaRPr lang="zh-CN" altLang="zh-CN" sz="2400" dirty="0">
              <a:solidFill>
                <a:srgbClr val="002060"/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共享网站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740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125860" y="1700808"/>
            <a:ext cx="10657184" cy="4536504"/>
          </a:xfrm>
        </p:spPr>
        <p:txBody>
          <a:bodyPr rtlCol="0"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2200" i="1" dirty="0">
                <a:solidFill>
                  <a:srgbClr val="002060"/>
                </a:solidFill>
              </a:rPr>
              <a:t>开放街道地</a:t>
            </a:r>
            <a:r>
              <a:rPr lang="zh-CN" altLang="zh-CN" sz="2200" dirty="0">
                <a:solidFill>
                  <a:srgbClr val="002060"/>
                </a:solidFill>
              </a:rPr>
              <a:t>图（</a:t>
            </a:r>
            <a:r>
              <a:rPr lang="en-US" altLang="zh-CN" sz="2200" dirty="0">
                <a:solidFill>
                  <a:srgbClr val="002060"/>
                </a:solidFill>
              </a:rPr>
              <a:t>OpenStreetMap</a:t>
            </a:r>
            <a:r>
              <a:rPr lang="zh-CN" altLang="zh-CN" sz="2200" dirty="0">
                <a:solidFill>
                  <a:srgbClr val="002060"/>
                </a:solidFill>
              </a:rPr>
              <a:t>）：</a:t>
            </a:r>
            <a:r>
              <a:rPr lang="en-US" altLang="zh-CN" sz="2200" u="sng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https://www.openstreetmap.org/#map=6/34.742/103.623</a:t>
            </a:r>
            <a:r>
              <a:rPr lang="zh-CN" altLang="zh-CN" sz="2200" dirty="0">
                <a:solidFill>
                  <a:srgbClr val="002060"/>
                </a:solidFill>
              </a:rPr>
              <a:t>；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2200" dirty="0">
                <a:solidFill>
                  <a:srgbClr val="002060"/>
                </a:solidFill>
              </a:rPr>
              <a:t>地理空间数据云：</a:t>
            </a:r>
            <a:r>
              <a:rPr lang="en-US" altLang="zh-CN" sz="2200" u="sng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http://www.gscloud.cn/</a:t>
            </a:r>
            <a:r>
              <a:rPr lang="en-US" altLang="zh-CN" sz="2200" dirty="0">
                <a:solidFill>
                  <a:srgbClr val="002060"/>
                </a:solidFill>
              </a:rPr>
              <a:t>; </a:t>
            </a:r>
            <a:r>
              <a:rPr lang="zh-CN" altLang="zh-CN" sz="2200" dirty="0">
                <a:solidFill>
                  <a:srgbClr val="002060"/>
                </a:solidFill>
              </a:rPr>
              <a:t>可下载</a:t>
            </a:r>
            <a:r>
              <a:rPr lang="en-US" altLang="zh-CN" sz="2200" dirty="0" err="1">
                <a:solidFill>
                  <a:srgbClr val="002060"/>
                </a:solidFill>
              </a:rPr>
              <a:t>landsat</a:t>
            </a:r>
            <a:r>
              <a:rPr lang="zh-CN" altLang="zh-CN" sz="2200" dirty="0">
                <a:solidFill>
                  <a:srgbClr val="002060"/>
                </a:solidFill>
              </a:rPr>
              <a:t>、</a:t>
            </a:r>
            <a:r>
              <a:rPr lang="en-US" altLang="zh-CN" sz="2200" dirty="0">
                <a:solidFill>
                  <a:srgbClr val="002060"/>
                </a:solidFill>
              </a:rPr>
              <a:t>MODIS</a:t>
            </a:r>
            <a:r>
              <a:rPr lang="zh-CN" altLang="zh-CN" sz="2200" dirty="0">
                <a:solidFill>
                  <a:srgbClr val="002060"/>
                </a:solidFill>
              </a:rPr>
              <a:t>、</a:t>
            </a:r>
            <a:r>
              <a:rPr lang="en-US" altLang="zh-CN" sz="2200" dirty="0">
                <a:solidFill>
                  <a:srgbClr val="002060"/>
                </a:solidFill>
              </a:rPr>
              <a:t>DEM</a:t>
            </a:r>
            <a:r>
              <a:rPr lang="zh-CN" altLang="zh-CN" sz="2200" dirty="0">
                <a:solidFill>
                  <a:srgbClr val="002060"/>
                </a:solidFill>
              </a:rPr>
              <a:t>、</a:t>
            </a:r>
            <a:r>
              <a:rPr lang="en-US" altLang="zh-CN" sz="2200" dirty="0">
                <a:solidFill>
                  <a:srgbClr val="002060"/>
                </a:solidFill>
              </a:rPr>
              <a:t>EO-1</a:t>
            </a:r>
            <a:r>
              <a:rPr lang="zh-CN" altLang="zh-CN" sz="2200" dirty="0">
                <a:solidFill>
                  <a:srgbClr val="002060"/>
                </a:solidFill>
              </a:rPr>
              <a:t>等数据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2200" dirty="0">
                <a:solidFill>
                  <a:srgbClr val="002060"/>
                </a:solidFill>
              </a:rPr>
              <a:t>遥感集市：</a:t>
            </a:r>
            <a:r>
              <a:rPr lang="en-US" altLang="zh-CN" sz="2200" u="sng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http://www.rscloudmart.com/</a:t>
            </a:r>
            <a:r>
              <a:rPr lang="zh-CN" altLang="zh-CN" sz="2200" dirty="0">
                <a:solidFill>
                  <a:srgbClr val="002060"/>
                </a:solidFill>
              </a:rPr>
              <a:t>；可下载高分一号、环境一号、高分四号数据。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2200" dirty="0">
                <a:solidFill>
                  <a:srgbClr val="002060"/>
                </a:solidFill>
              </a:rPr>
              <a:t>全国地理信息资源目录服务系</a:t>
            </a:r>
            <a:r>
              <a:rPr lang="en-US" altLang="zh-CN" sz="2200" u="sng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http://www.webmap.cn/main.do?method=index</a:t>
            </a:r>
            <a:r>
              <a:rPr lang="zh-CN" altLang="zh-CN" sz="2200" u="sng" dirty="0">
                <a:solidFill>
                  <a:srgbClr val="002060"/>
                </a:solidFill>
              </a:rPr>
              <a:t>；可下载</a:t>
            </a:r>
            <a:r>
              <a:rPr lang="en-US" altLang="zh-CN" sz="2200" dirty="0">
                <a:solidFill>
                  <a:srgbClr val="002060"/>
                </a:solidFill>
              </a:rPr>
              <a:t>1:25</a:t>
            </a:r>
            <a:r>
              <a:rPr lang="zh-CN" altLang="zh-CN" sz="2200" dirty="0">
                <a:solidFill>
                  <a:srgbClr val="002060"/>
                </a:solidFill>
              </a:rPr>
              <a:t>万全国基础地理数据库以及</a:t>
            </a:r>
            <a:r>
              <a:rPr lang="en-US" altLang="zh-CN" sz="2200" dirty="0">
                <a:solidFill>
                  <a:srgbClr val="002060"/>
                </a:solidFill>
              </a:rPr>
              <a:t>30m</a:t>
            </a:r>
            <a:r>
              <a:rPr lang="zh-CN" altLang="zh-CN" sz="2200" dirty="0">
                <a:solidFill>
                  <a:srgbClr val="002060"/>
                </a:solidFill>
              </a:rPr>
              <a:t>地表覆盖等数据；</a:t>
            </a: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共享网站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5559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idx="11"/>
          </p:nvPr>
        </p:nvSpPr>
        <p:spPr>
          <a:xfrm>
            <a:off x="1197868" y="1834575"/>
            <a:ext cx="10081120" cy="4114801"/>
          </a:xfrm>
        </p:spPr>
        <p:txBody>
          <a:bodyPr rtlCol="0">
            <a:normAutofit fontScale="25000" lnSpcReduction="20000"/>
          </a:bodyPr>
          <a:lstStyle/>
          <a:p>
            <a:pPr>
              <a:lnSpc>
                <a:spcPct val="19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zh-CN" sz="8800" i="1" dirty="0">
                <a:solidFill>
                  <a:srgbClr val="002060"/>
                </a:solidFill>
              </a:rPr>
              <a:t>Nasa</a:t>
            </a:r>
            <a:r>
              <a:rPr lang="zh-CN" altLang="zh-CN" sz="8800" i="1" dirty="0">
                <a:solidFill>
                  <a:srgbClr val="002060"/>
                </a:solidFill>
              </a:rPr>
              <a:t>官网</a:t>
            </a:r>
            <a:r>
              <a:rPr lang="en-US" altLang="zh-CN" sz="8800" i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http://glovis.usgs.gov/</a:t>
            </a:r>
            <a:r>
              <a:rPr lang="zh-CN" altLang="zh-CN" sz="8800" i="1" dirty="0">
                <a:solidFill>
                  <a:srgbClr val="002060"/>
                </a:solidFill>
              </a:rPr>
              <a:t>，可下载</a:t>
            </a:r>
            <a:r>
              <a:rPr lang="en-US" altLang="zh-CN" sz="8800" i="1" dirty="0">
                <a:solidFill>
                  <a:srgbClr val="002060"/>
                </a:solidFill>
              </a:rPr>
              <a:t>Landsat1~8</a:t>
            </a:r>
            <a:r>
              <a:rPr lang="zh-CN" altLang="zh-CN" sz="8800" i="1" dirty="0">
                <a:solidFill>
                  <a:srgbClr val="002060"/>
                </a:solidFill>
              </a:rPr>
              <a:t>、</a:t>
            </a:r>
            <a:r>
              <a:rPr lang="en-US" altLang="zh-CN" sz="8800" i="1" dirty="0">
                <a:solidFill>
                  <a:srgbClr val="002060"/>
                </a:solidFill>
              </a:rPr>
              <a:t>SRTM/G-DEM</a:t>
            </a:r>
            <a:r>
              <a:rPr lang="zh-CN" altLang="zh-CN" sz="8800" i="1" dirty="0">
                <a:solidFill>
                  <a:srgbClr val="002060"/>
                </a:solidFill>
              </a:rPr>
              <a:t>、</a:t>
            </a:r>
            <a:r>
              <a:rPr lang="en-US" altLang="zh-CN" sz="8800" i="1" dirty="0">
                <a:solidFill>
                  <a:srgbClr val="002060"/>
                </a:solidFill>
              </a:rPr>
              <a:t>EO-1</a:t>
            </a:r>
            <a:r>
              <a:rPr lang="zh-CN" altLang="zh-CN" sz="8800" i="1" dirty="0">
                <a:solidFill>
                  <a:srgbClr val="002060"/>
                </a:solidFill>
              </a:rPr>
              <a:t>、</a:t>
            </a:r>
            <a:r>
              <a:rPr lang="en-US" altLang="zh-CN" sz="8800" i="1" dirty="0">
                <a:solidFill>
                  <a:srgbClr val="002060"/>
                </a:solidFill>
              </a:rPr>
              <a:t>MODIS</a:t>
            </a:r>
            <a:r>
              <a:rPr lang="zh-CN" altLang="zh-CN" sz="8800" i="1" dirty="0">
                <a:solidFill>
                  <a:srgbClr val="002060"/>
                </a:solidFill>
              </a:rPr>
              <a:t>等数据</a:t>
            </a:r>
          </a:p>
          <a:p>
            <a:pPr>
              <a:lnSpc>
                <a:spcPct val="19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8800" i="1" dirty="0">
                <a:solidFill>
                  <a:srgbClr val="002060"/>
                </a:solidFill>
              </a:rPr>
              <a:t>欧空局官网</a:t>
            </a:r>
            <a:r>
              <a:rPr lang="en-US" altLang="zh-CN" sz="8800" i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https://earth.esa.int/</a:t>
            </a:r>
            <a:r>
              <a:rPr lang="zh-CN" altLang="zh-CN" sz="8800" i="1" dirty="0">
                <a:solidFill>
                  <a:srgbClr val="002060"/>
                </a:solidFill>
              </a:rPr>
              <a:t>；</a:t>
            </a:r>
          </a:p>
          <a:p>
            <a:pPr>
              <a:lnSpc>
                <a:spcPct val="19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8800" i="1" dirty="0">
                <a:solidFill>
                  <a:srgbClr val="002060"/>
                </a:solidFill>
              </a:rPr>
              <a:t>风云卫星遥感数据服务网</a:t>
            </a:r>
            <a:r>
              <a:rPr lang="en-US" altLang="zh-CN" sz="8800" i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http://satellite.nsmc.org.cn</a:t>
            </a:r>
            <a:r>
              <a:rPr lang="zh-CN" altLang="zh-CN" sz="8800" i="1" dirty="0">
                <a:solidFill>
                  <a:srgbClr val="002060"/>
                </a:solidFill>
              </a:rPr>
              <a:t>；</a:t>
            </a:r>
          </a:p>
          <a:p>
            <a:pPr>
              <a:lnSpc>
                <a:spcPct val="19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8800" i="1" dirty="0">
                <a:solidFill>
                  <a:srgbClr val="002060"/>
                </a:solidFill>
              </a:rPr>
              <a:t>中国资源卫星数据服务网</a:t>
            </a:r>
            <a:r>
              <a:rPr lang="en-US" altLang="zh-CN" sz="8800" i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http://218.247.138.119:7777/DSSPlatform/index.html</a:t>
            </a:r>
            <a:r>
              <a:rPr lang="zh-CN" altLang="zh-CN" sz="8800" i="1" dirty="0">
                <a:solidFill>
                  <a:srgbClr val="002060"/>
                </a:solidFill>
              </a:rPr>
              <a:t>；</a:t>
            </a:r>
            <a:endParaRPr lang="en-US" altLang="zh-CN" sz="8800" i="1" dirty="0">
              <a:solidFill>
                <a:srgbClr val="002060"/>
              </a:solidFill>
            </a:endParaRPr>
          </a:p>
          <a:p>
            <a:pPr>
              <a:lnSpc>
                <a:spcPct val="19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zh-CN" altLang="zh-CN" sz="8800" i="1" dirty="0">
                <a:solidFill>
                  <a:srgbClr val="002060"/>
                </a:solidFill>
              </a:rPr>
              <a:t>地理国情监测云平台： </a:t>
            </a:r>
            <a:r>
              <a:rPr lang="en-US" altLang="zh-CN" sz="8800" i="1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http://www.dsac.cn/</a:t>
            </a:r>
            <a:r>
              <a:rPr lang="zh-CN" altLang="zh-CN" sz="8800" i="1" dirty="0">
                <a:solidFill>
                  <a:srgbClr val="002060"/>
                </a:solidFill>
              </a:rPr>
              <a:t>；</a:t>
            </a:r>
            <a:endParaRPr lang="en-US" altLang="zh-CN" sz="8800" i="1" dirty="0">
              <a:solidFill>
                <a:srgbClr val="002060"/>
              </a:solidFill>
            </a:endParaRPr>
          </a:p>
          <a:p>
            <a:pPr>
              <a:lnSpc>
                <a:spcPct val="19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zh-CN" sz="8800" i="1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zh-CN" altLang="en-US" sz="8800" i="1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结合</a:t>
            </a:r>
            <a:r>
              <a:rPr lang="en-US" altLang="zh-CN" sz="8800" i="1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ArcGIS</a:t>
            </a:r>
            <a:r>
              <a:rPr lang="zh-CN" altLang="en-US" sz="8800" i="1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，制图只需</a:t>
            </a:r>
            <a:r>
              <a:rPr lang="en-US" altLang="zh-CN" sz="8800" i="1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</a:t>
            </a:r>
            <a:r>
              <a:rPr lang="zh-CN" altLang="en-US" sz="8800" i="1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秒，太强了！</a:t>
            </a:r>
            <a:r>
              <a:rPr lang="zh-CN" altLang="en-US" sz="8800" dirty="0">
                <a:solidFill>
                  <a:srgbClr val="002060"/>
                </a:solidFill>
              </a:rPr>
              <a:t>可</a:t>
            </a:r>
            <a:r>
              <a:rPr lang="zh-CN" altLang="en-US" sz="8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endParaRPr lang="en-US" altLang="zh-CN" sz="8800" dirty="0">
              <a:solidFill>
                <a:srgbClr val="0070C0"/>
              </a:solidFill>
            </a:endParaRPr>
          </a:p>
          <a:p>
            <a:pPr marL="0" indent="0" fontAlgn="auto">
              <a:lnSpc>
                <a:spcPct val="120000"/>
              </a:lnSpc>
              <a:buFontTx/>
              <a:buNone/>
              <a:defRPr/>
            </a:pPr>
            <a:r>
              <a:rPr lang="zh-CN" alt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下载全国道路及乡镇界线等数据</a:t>
            </a:r>
            <a:endParaRPr lang="zh-CN" altLang="zh-CN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en-US" altLang="zh-CN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/>
              <a:buChar char="•"/>
              <a:defRPr/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rgbClr val="002060"/>
                </a:solidFill>
                <a:ea typeface="黑体" panose="02010609060101010101" pitchFamily="49" charset="-122"/>
              </a:rPr>
              <a:t>共享网站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6310437" y="1834575"/>
            <a:ext cx="4176463" cy="253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3627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数字蓝色隧道 16x9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2_数字蓝色隧道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3.xml><?xml version="1.0" encoding="utf-8"?>
<a:theme xmlns:a="http://schemas.openxmlformats.org/drawingml/2006/main" name="3_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4.xml><?xml version="1.0" encoding="utf-8"?>
<a:theme xmlns:a="http://schemas.openxmlformats.org/drawingml/2006/main" name="1_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蓝色数字隧道业务演示文稿（宽屏）</Template>
  <TotalTime>0</TotalTime>
  <Words>1435</Words>
  <Application>Microsoft Office PowerPoint</Application>
  <PresentationFormat>自定义</PresentationFormat>
  <Paragraphs>265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47</vt:i4>
      </vt:variant>
    </vt:vector>
  </HeadingPairs>
  <TitlesOfParts>
    <vt:vector size="66" baseType="lpstr">
      <vt:lpstr>MS UI Gothic</vt:lpstr>
      <vt:lpstr>等线</vt:lpstr>
      <vt:lpstr>等线 Light</vt:lpstr>
      <vt:lpstr>SimHei</vt:lpstr>
      <vt:lpstr>SimHei</vt:lpstr>
      <vt:lpstr>宋体</vt:lpstr>
      <vt:lpstr>宋体</vt:lpstr>
      <vt:lpstr>微软雅黑</vt:lpstr>
      <vt:lpstr>Arial</vt:lpstr>
      <vt:lpstr>Calibri</vt:lpstr>
      <vt:lpstr>Corbel</vt:lpstr>
      <vt:lpstr>Tahoma</vt:lpstr>
      <vt:lpstr>Times New Roman</vt:lpstr>
      <vt:lpstr>Wingdings</vt:lpstr>
      <vt:lpstr>数字蓝色隧道 16x9</vt:lpstr>
      <vt:lpstr>2_数字蓝色隧道 16x9</vt:lpstr>
      <vt:lpstr>3_数字蓝色隧道 16x9</vt:lpstr>
      <vt:lpstr>1_数字蓝色隧道 16x9</vt:lpstr>
      <vt:lpstr>自定义设计方案</vt:lpstr>
      <vt:lpstr>ArcGIS应用</vt:lpstr>
      <vt:lpstr>目 录</vt:lpstr>
      <vt:lpstr>教学目的</vt:lpstr>
      <vt:lpstr>主要内容</vt:lpstr>
      <vt:lpstr>教学重点、难点</vt:lpstr>
      <vt:lpstr>参考资料</vt:lpstr>
      <vt:lpstr>共享网站</vt:lpstr>
      <vt:lpstr>共享网站</vt:lpstr>
      <vt:lpstr>共享网站</vt:lpstr>
      <vt:lpstr>PowerPoint 演示文稿</vt:lpstr>
      <vt:lpstr>主要内容</vt:lpstr>
      <vt:lpstr>1.GIS概念</vt:lpstr>
      <vt:lpstr>2.GIS功能</vt:lpstr>
      <vt:lpstr>3.GIS应用</vt:lpstr>
      <vt:lpstr>3.GIS应用</vt:lpstr>
      <vt:lpstr>3.GIS应用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4.GIS技术发展趋势-技术推动GIS发展</vt:lpstr>
      <vt:lpstr>4.GIS技术发展趋势-GIS发展的重要阶段</vt:lpstr>
      <vt:lpstr>4.GIS技术发展趋势</vt:lpstr>
      <vt:lpstr>PowerPoint 演示文稿</vt:lpstr>
      <vt:lpstr>主要内容</vt:lpstr>
      <vt:lpstr>1.ArcGIS发展历史</vt:lpstr>
      <vt:lpstr>2.ArcGIS平台框架</vt:lpstr>
      <vt:lpstr>2.ArcGIS平台框架</vt:lpstr>
      <vt:lpstr>2.ArcGIS for Destop产品组成</vt:lpstr>
      <vt:lpstr>2.ArcGIS for Destop产品体系</vt:lpstr>
      <vt:lpstr>3.ArcGIS桌面系統</vt:lpstr>
      <vt:lpstr>3.ArcGIS桌面系統</vt:lpstr>
      <vt:lpstr>3.ArcMap-ArcMap 窗口</vt:lpstr>
      <vt:lpstr>3.ArcMap-基础工具</vt:lpstr>
      <vt:lpstr>3.ArcMap</vt:lpstr>
      <vt:lpstr>3.ArcMap</vt:lpstr>
      <vt:lpstr>3.ArcMap</vt:lpstr>
      <vt:lpstr>3.ArcMap</vt:lpstr>
      <vt:lpstr>3.ArcMap</vt:lpstr>
      <vt:lpstr>3.ArcMap</vt:lpstr>
      <vt:lpstr>3.ArcMap</vt:lpstr>
      <vt:lpstr>4.ArcCatalog</vt:lpstr>
      <vt:lpstr>4.ArcCatalog</vt:lpstr>
      <vt:lpstr>4.ArcCatalog</vt:lpstr>
      <vt:lpstr>作业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2021-09-14T09:00:52Z</dcterms:created>
  <dcterms:modified xsi:type="dcterms:W3CDTF">2025-02-17T04:46:27Z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